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71" r:id="rId3"/>
    <p:sldId id="257" r:id="rId4"/>
    <p:sldId id="258" r:id="rId5"/>
    <p:sldId id="259" r:id="rId6"/>
    <p:sldId id="260" r:id="rId7"/>
    <p:sldId id="261" r:id="rId8"/>
    <p:sldId id="266" r:id="rId9"/>
    <p:sldId id="269" r:id="rId10"/>
    <p:sldId id="270" r:id="rId11"/>
    <p:sldId id="268" r:id="rId12"/>
    <p:sldId id="262" r:id="rId13"/>
    <p:sldId id="265" r:id="rId14"/>
    <p:sldId id="263" r:id="rId15"/>
    <p:sldId id="264" r:id="rId16"/>
    <p:sldId id="267" r:id="rId1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0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2D4C84B3-4762-46AD-A877-4863FB25F748}" type="datetimeFigureOut">
              <a:rPr lang="he-IL" smtClean="0"/>
              <a:pPr/>
              <a:t>י"ז/שבט/תשע"ז</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42BB17D-60F9-4A4B-BD08-066B51BEA3E5}" type="slidenum">
              <a:rPr lang="he-IL" smtClean="0"/>
              <a:pPr/>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D4C84B3-4762-46AD-A877-4863FB25F748}" type="datetimeFigureOut">
              <a:rPr lang="he-IL" smtClean="0"/>
              <a:pPr/>
              <a:t>י"ז/שבט/תשע"ז</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42BB17D-60F9-4A4B-BD08-066B51BEA3E5}"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6" descr="http://www.puma.com/system/articles/images/2121/body/running-with-dog.jpg?1356136005"/>
          <p:cNvPicPr>
            <a:picLocks noChangeAspect="1" noChangeArrowheads="1"/>
          </p:cNvPicPr>
          <p:nvPr/>
        </p:nvPicPr>
        <p:blipFill>
          <a:blip r:embed="rId2" cstate="print"/>
          <a:srcRect/>
          <a:stretch>
            <a:fillRect/>
          </a:stretch>
        </p:blipFill>
        <p:spPr bwMode="auto">
          <a:xfrm>
            <a:off x="-1495956" y="0"/>
            <a:ext cx="10711559" cy="6858000"/>
          </a:xfrm>
          <a:prstGeom prst="rect">
            <a:avLst/>
          </a:prstGeom>
          <a:noFill/>
        </p:spPr>
      </p:pic>
      <p:sp>
        <p:nvSpPr>
          <p:cNvPr id="2" name="כותרת 1"/>
          <p:cNvSpPr>
            <a:spLocks noGrp="1"/>
          </p:cNvSpPr>
          <p:nvPr>
            <p:ph type="ctrTitle"/>
          </p:nvPr>
        </p:nvSpPr>
        <p:spPr>
          <a:xfrm>
            <a:off x="323528" y="2130425"/>
            <a:ext cx="8134672" cy="1874639"/>
          </a:xfrm>
        </p:spPr>
        <p:txBody>
          <a:bodyPr>
            <a:normAutofit/>
          </a:bodyPr>
          <a:lstStyle/>
          <a:p>
            <a:r>
              <a:rPr lang="he-IL"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מישהו לרוץ איתו/ דוד גרוסמן</a:t>
            </a:r>
            <a:endParaRPr lang="he-IL"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026" name="AutoShape 2" descr="data:image/jpeg;base64,/9j/4AAQSkZJRgABAQAAAQABAAD/2wCEAAkGBhQSEBUUExQVFRUVFxUUFBQXFBUVFBcUFxUVFBYUFRUXHCYeFxkkGRQUHy8gJCcpLCwsFR4xNTAqNSYrLCkBCQoKDgwOGg8PGiwfHCQsLCwsLCwsLCwsLCwsKSksLCwsLCwsLCwsLCwsLCwsLCwsLCksLCwsLCwsLCwsLCwsLP/AABEIALQA8AMBIgACEQEDEQH/xAAbAAACAgMBAAAAAAAAAAAAAAAEBQMGAAECB//EADoQAAEDAwIEBAMGBQQDAQAAAAEAAgMEESEFMRJBUWEicYGRBqHwEzJCscHRFBVSYuEjcpLxBzOCov/EABkBAAMBAQEAAAAAAAAAAAAAAAECAwQABf/EACMRAAICAwEBAAICAwAAAAAAAAABAhEDITESQQQTUXEiMmH/2gAMAwEAAhEDEQA/AKXSyJ5SC6QQtsVYtNF7Lz2ekg1lLcKQaemNHBhGspkYoWchK3TF1/LlYo6ULJKRPRm9bKxPS2CUVbrK110KreoU6RotEQVEhQbgVYaPRXSu4Wgk9O3MnoE3d/42qD91rT5ut73RQXS6UZryEwppfD3/AEH+T8le9P8A/GFiPtnMN97XcR2Gw9VY6f4LomYMINuvFf8A5cX6Ik3NLh5lTQl1zsB2vk4AAHM/opjRH5kbr00aFSi/BTkZBuCdwCL/AHu591A7R4diy3MAucPPr29kaQyysocdF27IuKkVvk0enc61ywjla4/NdO+FSMtcCB2IVY0QnJsrEdKtSUqfO0x4/CTywL/kgpYuyekTTK/UU6U1bLKy1jB5pBqDRy+ajNGiDK5XFVrUHZVkrlW6tniTYjsnCKBlymUMKHpYk2p6dNOQIRIGR2Q87Mpx9hhL6lmUkZbKSjoXSNURai5BhDOCujO0crYK0FgKIp6P/LcplQ0tkXHFdGQxWWKKN8tBdExHMYhYDZTiWyqlRnk7DGLUj0E6tUElclkzowOa4ojTPhEyeOazI9xd1ifTcBSaHQGZ/GfuM9ieQ7qxVbG8xc/XJINKVaRFCylhHDGxp2BNjm21+qjl1u5s0ex/JRfwPHsLAcx9ZRFPpAGSirYFFdBg57uZ/NSfwzuZI8iUzbFYCy5e+yfyEX/wht3681n2D7Zse9s+qMMq6EiagCR+mXcC42GEypoTGcPcG82kcQ/cKSZnGM2Qf8SWN5kYvf23/dI9MDXoJrrgh8ZANv8A5PbshnUrJDxP42E7gWt3soXz8gd92nHUYvscKBsrhfcWyLbFvl1C70D9ehdrmikAuj8TRv1He3MKk169E/ijxDv5EbbFI/iD4bEvE6K3Ha5jHMdWDn5DPmg5WFKjzat5pDVMyrLV0xBIIyEjrYEcbpjzVo1Qxp5TwYSvTo1YIG4Qm9jwjoGlbYJTWJtUlJ6ty6IZ8AZDhQOUrzhQvWlGNnJXN10tcKYU9kgmRzZFWqKrTiKa4WKLPQkrGkcyjmqUvfOQEOau6f0T8hr513TgvIAFyfQeqCEiP0uSzhtuMlI3ZTzSPQNNp2wQBrcki56k9ug+uajo6AyvscAZcf0Q9DOSLZJNvMnYAKz00IjZbnuT1KpGPp/8MTbj/Zw+ka0AAWshpGi6mlmuhXSKzoaNkE5Qj3Kaof3QchU2XijZeu+PCHeVsA3/AERQXEnaSo6iIFpB2IOPUXHsu4nhc1LrjC5omKaqmyPK7Tz5XF+ls+ikhda974zbmeRI9PyXBlBsw/h28iLeuFDM5zRcXuCPr9VIZ/wcysHityN8ciM46Yz7oSrqrNa4Gzh90g23J8PoQpBKHPI5uw6x2IPhd9eSD1GMWLDuS4t57FrgD0zhA4T/ABTSB4bUNGHiz7D8Y5+oVJroV6E4cVO6Mm3Flu58QN827X9lSa6LJ5990nGN8AKRuU4jd4UrhbYpi0+FFlIcBal6T1bkxqSlFS9VgieR6BiuHLorRWgxtnLQuw1aaFI1cFF30+XATynfhVXQ6i9laoGrL5o1erO55MJcHZTCaNAviyg+BV2GwZTCA2QNG1MPssJC6RfPhWDwfaONydh2GPmbn2Tioqbmwv5fulGhvtTM8gPbn8ymLGgDz9ytEOGFrbZy52cqMg36Ln7UBx8r/MLUtRmw3RHSZDMz1QJz9BFzydUHLOBv/koOkVRtpucrQwcHqhv5gL2t8v1CIFiL3Qi0ws2JM29VslaIsB9Y7rOMe36pxWr4KtQhP3hcEZ74Q1dV8cbCDZwzjGRj6804nsM7fJVyvLL8XE0cJz4gBYnKk1Qe9OaiL/VsDuXHyGLH3JCytjLuG+MvPfYW/IKOHWIOJ1pG3JxkXuTcD/8AJCOkvJwcF3YJxm1rEX6A2K4Vpiqnk/1ow7v74v8AJVzXqbglc08ibYtg5HyIVn1WkdFJG4gixBseY5554/LulPxJHcMd/bbPbb5EJJIMO0VVjMphHDhQRQ5TunhHCmjilPh0sih0rtXTlJp6Uq51VKEqno91ux/jUYMv5SekVc064dGnElPZAyx5TOFE1OwQBbCmcxROCRxHjIcaG+xCvVBJcKhaNcFXjS3jCyT6bcaVDF8eEE6LKaWBCgcwKdNlbSI6YWTJhwggERG5BqiiZfNGF4ox2uffKI1GoANiUDotQIabikNi3iaPe+FVazXXSSFw4rfL3VPdKjPGDlJ/wWoT5v5jtn/KErNRAFxb/KQxauRhwIB2JwMd9rIHVdRaYnFhe4EWEjInuiFyBxfaW4bC977bIW5cLeUunc2tSvk4Y3G2eI4sO1+aH/mIJIdK+QjdrL48yMBJqypLGmMeEDc/29j1UQ0aaeE/YcTWAjA8PGOE3LXHfNkl/C3hJemWAzU/OFwP9QDuL3abqGCunfI9jJgI2cPCQLyPDr2L3OwLWIwN0F8PfCD4wXTWvbhDS7ifvficAbD3TBmhkVAa0u/9Zc4uzgSBo8hcu9iqKTRKk/lDCGjld96qn8muawfJt1OPh5h3dK8/3SvN/miKajcO47fV0wiZbb98+aZTk/oPKF8XwlAfvMvfqXH8ygJfhKDIMTM4vbOTYHtsrM1xv5dFxJFxf9bnb90W7EkqEdH8G0zBiMb3znPqtzSiIRxN8PFfI5AW26XJ+SeVTfASPoc1XqnVomzCOQHYEO5Zvjsf3SS0Vw7OHGQk08542uzG8/eDvw559EirYrscXcnNbfpg38/8K41jWvjD27sI9rqv6rEA2YYA+0uBnmOL3ylrR2Sm1KtlXEGU0p48IRjESJbBehgkqPL/ACIuyOdqW1QwjJpLlAVD1vU00eZ+txdsW1DMJTPumVfNhJ5XrNNmqCNOcoHFdOcoiVnbLRRZYmcJTeir7JTVOsg21RusaVo3XRfKfULhSuqVS4dSITWl1C6pGNgcixRyXRUZt27/AKpbRvummn1sQq6eJzhxvkBDLHk1zmknYeINIXSiNGY2B/0y2QlrI2lzs+IjOOxJsLb/AJJHq2o08OZgBcYZhxHYk3Jdbpjkn+vUjuKUb34XDuA69lX3/CwlPFLuSXNt4nWI2cNgs9u6NEUvN/St6nq0Lw1zAfs2kGSMAtbIHYjJGxs+3mHZ2Xp2qaXx0rY5Bdxja13Y8IBHolOmfCEbiyMMDWB7JHkgFxEb2v8AEedyALDGVZ9TfdxKqlasS/8AI870OgvxQzDidGRwh3Ngw0/3D9fRW2CiFgCHY87e2yD1GijeQXCxGQQSHA9QRkLKTSuMA3Eo6SF8mf8Aa51vkkfS1aDPt2jwxD7V39LXDhH++T7rfmeyJodOLeN8hu99uKws0Bt+FjAchoucnJJJO6lpqFwFrgDYBrQ0DyA2RL6S1ufU8/RdQtIj+x22WPkG/fp7rkstvnqtxR3A6b3CNjUSNaL+aIvZQW28l3w4TpkJo7Y0EZ22P5KmajQNke7I4mu4COYLcBw9lbZZuEXO3EL+SU01HG2VznFry8k4zz5pZb0Pifm2B6TE4MeHZ/D68km1p/icb4c44B/pwLqwavViFhdYNueFrerjfPtc+irWoNJ4edgc972/RLLUaGlL1JCwussfIFuSEoCZjgkjNoEoJkr5MoKqK4llIQs9QtGPM0ZsuBNC6tel8hRE78lCPKv6sy+K0cErhdLLIHUOqiq4jZSU9JdB0gun9FCssnWkbYq9g/8AAYWUrC1ybPiwgXGzksJOx5RVFj0pt7Kzx0fEywNjgtda5a4EOa4eTgCqtpVQBZWekrRZaG7M60FzV5liu5hL2+B0YP4t9xu223UEIsytZGzj4WHhbcfiJtnhaPEfQc0sqHsdkjO17kG3TiaQbdkx0iRn2fCxjQQSCeEXJJvcnc+vRRcfpVS4g3TKjhEjnDhaQA3i/wDYeZJAuGA4s3O1yb2AFrdRYc7KHVpPCcqm19c5pHEHBp2PCbHyOxQeStGjHivZZzWRk5KFpqgiYtjzcX+aqlFpzpXEhzhnck39tlbdF08RcySdyd0tuRWlEd0usXw4cLhyP6dQiX1ndCSwsePGMjZ2xHcHkhXRujOXcbDji5gnbi5EbZXW0BKLHTXNcsFmm1jn6wgGkjPkpRNffP8A2mTFaDARnquJjZRMOM5Wp/8ApOmTZIbEWO1kAZ4tmWLgbWHVFQPtugoaVrCS0ALnsROrFWv6VI97HA3DQTw9/qyCgi42AnuPmVaJJBt2Sx0IaD0uSdrAnfK6UbJe6lYknpgEnr7BSa38XwsJbH/qEYJH3B680tZqQmaTsRy7JP1SSsb98boVVcuUulmymNSzKWzMyioh/YCVByh3Imq5Ic7K8eGWXTkBdBq0F2ETkNdPjurNRxYSTTWbKw0+yxyds3RWjqYYSKvfYpxVPwq7qMqEehlwPotStzTyl1fuvP3VBBwjKarctdKjG3TL3JrfdMNC1vhkFz4Th36H0Xn7A8pzpryFzcaArs9A1qQ8B+vrkmUmkh0IYQCQB72sfRJ6eT7SKB2/ja13/wAuG/pZE6/r/wBnHZu5cWm2Tgbeqy6TdnoW5KKREzTm04u8gX2G9/ZQS/FEMfInvgfmoH/DFRK0OmkbE3m0eKTy/pB913BpFPEcNDndXeMnzJJR3/ReovuzcfxQ6bwwwPJ/qNuADqXfon9HTEtLX8xY97jOFDSENG1uwwiftTuECLa+G3QWbzvbPmMIcTDqOu/zUVXXEeqBYfTkhY630YvquV7D6xZaNV3SmWW1wl0+rgXAPn1TqQrRYnV3i9Fn8WMZ6u9Bt8yPZVOPUy4gDJJUWufFLIWEAhzzhrQdmjHE48gT6p42yM6jtj/UtaZFGXvdYcupPQcyvN/ib4ufUu4RdsY2HN3d3XySbU9XkmdxPde2APwtb0aOQ/NCFy1RhXTzcmT1zh1xoqi1Axm/LmOyCC6DU5Idz1PELg4KDe66jptrevqscVncaNEZXsinQxU0r1C4pkBswFdXUYK2HInJj/Tpk7hq8JFHSFiL48LDJbPRi9BNbWqu1tSia2ZI6mRVxwsnllSJGPu5OaJgwq/TPsU9o5VTJoli/wAulgpYwiQ2yDopgp5pgstmhwRZPh2s8Lozz8bP9wtj1AH/ABTlunMdMHusdntB2B3BI52/RUrTZsq30lffhLtxg9x1ROhKlRmpQyyyHicQzkAbeanoNJ4chp7E/uU708ANLjnoo6nUA0IqK6y0ZtqiJ1PZcPNghf5mDulmq621rTnPJc6A4tBlTUgHfz5JdW601otcBVWu1cu2KWcXEckpQ2PNQ1+4s3dKhK45K5dIxreQAySUrrtSJFm7dVWGNyIZMyh0Oqtd+yBDD4yLF39PYdXd1XpJOI3v3PP17rl5WgFujBR4eZkyObtmc1zwqQNuoZqpre5+XqmEJ4oS77oPt+ZXQaBufb90vNa97eC9he9h+SNiAaPq6B1BsT7bWHpf5ldyTNIzY/XognzH/ChLrpWFE0zW8ioHMWYWi5KPZwsXQKyy4Nnok+npZUU1laHRoSporrAb4MpNdGk00WVdK3T1XaqhIKtjlQ8oKSFIjREMxCkNOVyYVVyTEWJxYZTV5BRwrCUkZgpjQC7lGUUV9aLXpEeytVNDhJdFgwFZImWCkRZP/MeGEt5jPmFXa/W73yP1Q3xX8QR04scvOWtG9up6Bebz/E8rnlxta/3bYt0vunWKUloaP5MYaZdJ9bcdkvnqHON3H0UFBXMnb4CA62WE5Hl1Hf8AJdXIdwuClVOmX9etojdNfZDVlaImXO52HU/smNTTBtiNkg15viaeViR03KriSlIhmk4RbQrq698h8Rx05KGGqc3Y+Y5Lk7Lkrceb0YR6m3mLeS6OosGwJ+SWhq0Wo2CkFVGoF2BgfP3UcNOT5KWnpuZ9kW1q4HCOCADKmO6wZWE2+ua440TlcPcttatH6KAUZZacVsbLlAKNNWErLrlcE9dDl04iyEdIsFQsSVmtuiOqjCS1UATqeW4S6aO6fycsoklpVBJTdk5MGVxLTJaKrLZXZYEx0aDxLuWkJOyY6VRkEYQb0Uuy16THYI7VK8QQPkIuGNLrdbbD3soNPbYLWtxiSGRjsBzXNJ6XG/vZKlslLh4pqGoPmkdI83c43PTyHZCkrqZljY4PNcEL0DzzqKUtcHNNiDcEdV6USyeljqGC1/C8f0vFrjyvt2IXmYHNXn4ErGj7SklNhKBKBm4e0fcAH4iz8go5oXGzR+PPzKvjGVZB4Aeo+ikGvUV42vvgeE+tz+6eVurNYC17T4SeFpOeD8PF0/yqbq+tOk8PFjoPuj9z3UcMJXfwv+Rkj5cfovkIGyjbvcrlqmYzOFsMBstypoYOZ9FJHBzPsuyiLZgyVJIbYW2ttlRNNyuASNwtHJt9XW+L679FnDi3/L9lxxye23VYu7LVkoyOHDC5cse9Rl64ZGXWuJaW+FccepvC01gWLFhRsZ0YwoZowsWJ0I0ASjK1GLrFib4IuhMcAvsmlHAFixQka4jVgsq98YVTmx2BtfdaWKmL/Yhn/wBGeXasf9Z3Y2+Qz5qOOMcBdzBt2WLFtMZGx1yFaPiMCCp4owA593F2bg/2/wBPosWIMIh1SY8ZZyB9SebnHmUEFixECO2BH07Ba/ZbWIo5kkvJZELlYsXCGVJstQ7LSxcw/CW2D2F/VaW1i4Bs7KKV2FixKMgUuyuw1YsXDo3bC5KxYuOP/9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5" name="TextBox 4"/>
          <p:cNvSpPr txBox="1"/>
          <p:nvPr/>
        </p:nvSpPr>
        <p:spPr>
          <a:xfrm>
            <a:off x="-1188640" y="692696"/>
            <a:ext cx="4968552" cy="369332"/>
          </a:xfrm>
          <a:prstGeom prst="rect">
            <a:avLst/>
          </a:prstGeom>
          <a:noFill/>
        </p:spPr>
        <p:txBody>
          <a:bodyPr wrap="square" rtlCol="1">
            <a:spAutoFit/>
          </a:bodyPr>
          <a:lstStyle/>
          <a:p>
            <a:r>
              <a:rPr lang="en-US" dirty="0" smtClean="0"/>
              <a:t>http://www.youtube.com/watch?v=7f-JRZcwRas</a:t>
            </a:r>
            <a:endParaRPr lang="he-I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1259632" y="476672"/>
            <a:ext cx="6912768" cy="523220"/>
          </a:xfrm>
          <a:prstGeom prst="rect">
            <a:avLst/>
          </a:prstGeom>
          <a:noFill/>
        </p:spPr>
        <p:txBody>
          <a:bodyPr wrap="square" rtlCol="1">
            <a:spAutoFit/>
          </a:bodyPr>
          <a:lstStyle/>
          <a:p>
            <a:r>
              <a:rPr lang="he-IL" sz="2800" b="1" dirty="0" smtClean="0">
                <a:solidFill>
                  <a:srgbClr val="7030A0"/>
                </a:solidFill>
              </a:rPr>
              <a:t>בקצרה על שי ואסף כדמויות העוברות חניכה</a:t>
            </a:r>
            <a:r>
              <a:rPr lang="he-IL" b="1" dirty="0" smtClean="0">
                <a:solidFill>
                  <a:srgbClr val="7030A0"/>
                </a:solidFill>
              </a:rPr>
              <a:t>:</a:t>
            </a:r>
            <a:endParaRPr lang="he-IL" b="1" dirty="0">
              <a:solidFill>
                <a:srgbClr val="7030A0"/>
              </a:solidFill>
            </a:endParaRPr>
          </a:p>
        </p:txBody>
      </p:sp>
      <p:sp>
        <p:nvSpPr>
          <p:cNvPr id="3" name="TextBox 2"/>
          <p:cNvSpPr txBox="1"/>
          <p:nvPr/>
        </p:nvSpPr>
        <p:spPr>
          <a:xfrm>
            <a:off x="1115616" y="1340768"/>
            <a:ext cx="7128792" cy="3293209"/>
          </a:xfrm>
          <a:prstGeom prst="rect">
            <a:avLst/>
          </a:prstGeom>
          <a:noFill/>
        </p:spPr>
        <p:txBody>
          <a:bodyPr wrap="square" rtlCol="1">
            <a:spAutoFit/>
          </a:bodyPr>
          <a:lstStyle/>
          <a:p>
            <a:r>
              <a:rPr lang="he-IL" sz="2800" b="1" dirty="0" smtClean="0">
                <a:solidFill>
                  <a:srgbClr val="FFFF00"/>
                </a:solidFill>
              </a:rPr>
              <a:t>אסף</a:t>
            </a:r>
            <a:r>
              <a:rPr lang="he-IL" sz="2800" dirty="0" smtClean="0"/>
              <a:t>-</a:t>
            </a:r>
            <a:r>
              <a:rPr lang="he-IL" sz="2000" dirty="0" smtClean="0"/>
              <a:t> בתחילת הספר מתואר כנער ביישן ולא בולט. הוא נשאר לבדו בארץ ונקלע לקיץ של מסע התבגרות. אסף מטלטל ממקום למקום בעקבות </a:t>
            </a:r>
            <a:r>
              <a:rPr lang="he-IL" sz="2000" dirty="0" err="1" smtClean="0"/>
              <a:t>דינקה</a:t>
            </a:r>
            <a:r>
              <a:rPr lang="he-IL" sz="2000" dirty="0" smtClean="0"/>
              <a:t>, עובר מבחנים קשים אך לא עוזב את המשימה שלקח על עצמו.</a:t>
            </a:r>
          </a:p>
          <a:p>
            <a:r>
              <a:rPr lang="he-IL" sz="2000" dirty="0" smtClean="0"/>
              <a:t>המבחנים והסכנות אותם הוא צולח, מכשירים אותו ועוזרים לו להכיר את עצמו טוב יותר ולזכך את אישיותו.</a:t>
            </a:r>
          </a:p>
          <a:p>
            <a:r>
              <a:rPr lang="he-IL" sz="2000" b="1" u="sng" dirty="0" smtClean="0"/>
              <a:t>החונכים של אסף- </a:t>
            </a:r>
            <a:r>
              <a:rPr lang="he-IL" sz="2000" dirty="0" smtClean="0">
                <a:solidFill>
                  <a:srgbClr val="0070C0"/>
                </a:solidFill>
              </a:rPr>
              <a:t>"קרנף" </a:t>
            </a:r>
            <a:r>
              <a:rPr lang="he-IL" sz="2000" dirty="0" smtClean="0"/>
              <a:t>המזהיר אותו מסכנות, שומר עליו ומהווה דמות בוגרת עליה ניתן להישען.</a:t>
            </a:r>
          </a:p>
          <a:p>
            <a:r>
              <a:rPr lang="he-IL" sz="2000" dirty="0" smtClean="0"/>
              <a:t>גם</a:t>
            </a:r>
            <a:r>
              <a:rPr lang="he-IL" sz="2000" dirty="0" smtClean="0">
                <a:solidFill>
                  <a:srgbClr val="FFFF00"/>
                </a:solidFill>
              </a:rPr>
              <a:t> </a:t>
            </a:r>
            <a:r>
              <a:rPr lang="he-IL" sz="2000" dirty="0" err="1" smtClean="0">
                <a:solidFill>
                  <a:srgbClr val="0070C0"/>
                </a:solidFill>
              </a:rPr>
              <a:t>תאודורה</a:t>
            </a:r>
            <a:r>
              <a:rPr lang="he-IL" sz="2000" dirty="0" smtClean="0">
                <a:solidFill>
                  <a:srgbClr val="0070C0"/>
                </a:solidFill>
              </a:rPr>
              <a:t> </a:t>
            </a:r>
            <a:r>
              <a:rPr lang="he-IL" sz="2000" dirty="0" smtClean="0"/>
              <a:t>היא חונכת עבורו כשהוא משתף אותה בנבכי לבו והיא מכוונת אותו לתובנות חשובות.</a:t>
            </a:r>
            <a:endParaRPr lang="he-IL" sz="2000" dirty="0"/>
          </a:p>
        </p:txBody>
      </p:sp>
      <p:sp>
        <p:nvSpPr>
          <p:cNvPr id="4" name="TextBox 3"/>
          <p:cNvSpPr txBox="1"/>
          <p:nvPr/>
        </p:nvSpPr>
        <p:spPr>
          <a:xfrm>
            <a:off x="1043608" y="4509120"/>
            <a:ext cx="7200800" cy="1754326"/>
          </a:xfrm>
          <a:prstGeom prst="rect">
            <a:avLst/>
          </a:prstGeom>
          <a:noFill/>
        </p:spPr>
        <p:txBody>
          <a:bodyPr wrap="square" rtlCol="1">
            <a:spAutoFit/>
          </a:bodyPr>
          <a:lstStyle/>
          <a:p>
            <a:r>
              <a:rPr lang="he-IL" sz="2800" dirty="0" smtClean="0">
                <a:solidFill>
                  <a:srgbClr val="C00000"/>
                </a:solidFill>
              </a:rPr>
              <a:t>שי-</a:t>
            </a:r>
            <a:r>
              <a:rPr lang="he-IL" sz="2000" dirty="0" err="1" smtClean="0"/>
              <a:t>שי</a:t>
            </a:r>
            <a:r>
              <a:rPr lang="he-IL" sz="2000" dirty="0" smtClean="0"/>
              <a:t> נמצא בתחתית, הוא מכור לסמים, כבול למעון של פסח, מתואר כחסר רצון, "מחוק", בעיצומו של תהליך הרס עצמי.</a:t>
            </a:r>
          </a:p>
          <a:p>
            <a:r>
              <a:rPr lang="he-IL" sz="2000" dirty="0" smtClean="0"/>
              <a:t>החונכת שלו היא </a:t>
            </a:r>
            <a:r>
              <a:rPr lang="he-IL" sz="2000" dirty="0" smtClean="0">
                <a:solidFill>
                  <a:srgbClr val="0070C0"/>
                </a:solidFill>
              </a:rPr>
              <a:t>תמר. </a:t>
            </a:r>
            <a:r>
              <a:rPr lang="he-IL" sz="2000" dirty="0" smtClean="0"/>
              <a:t>תמר יורדת אל התהומות שלו כדי להוציאו משם. היא מעבירה אותו מעין לידה מחדש במערה ממנה הוא נחלץ בסוף הספר לקראת חיים חדשים.</a:t>
            </a:r>
            <a:endParaRPr lang="he-IL" sz="28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diamond(in)">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australianperfumejunkies.files.wordpress.com/2012/05/hermes-giantbomb.jpg"/>
          <p:cNvPicPr>
            <a:picLocks noChangeAspect="1" noChangeArrowheads="1"/>
          </p:cNvPicPr>
          <p:nvPr/>
        </p:nvPicPr>
        <p:blipFill>
          <a:blip r:embed="rId2" cstate="print"/>
          <a:srcRect/>
          <a:stretch>
            <a:fillRect/>
          </a:stretch>
        </p:blipFill>
        <p:spPr bwMode="auto">
          <a:xfrm>
            <a:off x="0" y="1"/>
            <a:ext cx="2191339" cy="2636911"/>
          </a:xfrm>
          <a:prstGeom prst="rect">
            <a:avLst/>
          </a:prstGeom>
          <a:noFill/>
        </p:spPr>
      </p:pic>
      <p:sp>
        <p:nvSpPr>
          <p:cNvPr id="2" name="TextBox 1"/>
          <p:cNvSpPr txBox="1"/>
          <p:nvPr/>
        </p:nvSpPr>
        <p:spPr>
          <a:xfrm>
            <a:off x="251520" y="1988840"/>
            <a:ext cx="7992888" cy="4093428"/>
          </a:xfrm>
          <a:prstGeom prst="rect">
            <a:avLst/>
          </a:prstGeom>
          <a:noFill/>
        </p:spPr>
        <p:txBody>
          <a:bodyPr wrap="square" rtlCol="1">
            <a:spAutoFit/>
          </a:bodyPr>
          <a:lstStyle/>
          <a:p>
            <a:r>
              <a:rPr lang="he-IL" sz="2000" dirty="0" smtClean="0"/>
              <a:t>הסיפור מעלה כמה וכמה אפשרויות : בתחילת הספר </a:t>
            </a:r>
            <a:r>
              <a:rPr lang="he-IL" sz="2000" dirty="0" err="1" smtClean="0"/>
              <a:t>דינקה</a:t>
            </a:r>
            <a:r>
              <a:rPr lang="he-IL" sz="2000" dirty="0" smtClean="0"/>
              <a:t> היא הכלבה שאפשר לרוץ איתה . מבחינת אסף , " לרוץ" משמעו ריצה כפשוטה תוך הנאה עצומה הן מהפעילות הפיזית המשחררת והן מעצם היציאה החוצה , שיש בה משום שחרור מתחושת הכבילות בחייו. אך כבר בשלב זה הוא חש שטמון בריצה משהו גדול יותר , "עונג הריצה אל הלא-נודע" ( </a:t>
            </a:r>
            <a:r>
              <a:rPr lang="he-IL" sz="2000" dirty="0" err="1" smtClean="0"/>
              <a:t>עמ</a:t>
            </a:r>
            <a:r>
              <a:rPr lang="he-IL" sz="2000" dirty="0" smtClean="0"/>
              <a:t>' 18).</a:t>
            </a:r>
          </a:p>
          <a:p>
            <a:r>
              <a:rPr lang="he-IL" sz="2000" dirty="0" smtClean="0"/>
              <a:t>האפשרות השנייה לפירוש שמו של הספר מתקשרת לחוויית הקריאה בספרו של גרוסמן , שמאפשרת לקורא "לרוץ" עם הספר . </a:t>
            </a:r>
          </a:p>
          <a:p>
            <a:r>
              <a:rPr lang="he-IL" sz="2000" dirty="0" smtClean="0"/>
              <a:t>ניתן לפרש את שם </a:t>
            </a:r>
            <a:r>
              <a:rPr lang="he-IL" sz="2000" smtClean="0"/>
              <a:t>הספר </a:t>
            </a:r>
            <a:r>
              <a:rPr lang="he-IL" sz="2000" smtClean="0"/>
              <a:t>בדרכים </a:t>
            </a:r>
            <a:r>
              <a:rPr lang="he-IL" sz="2000" dirty="0" smtClean="0"/>
              <a:t>נוספות . ריצה היא המוטיב המכונן את היצירה: חלקו ריצה ממש , חלקו ריצה במחשבה , וחלקו הליכה מסוגים שונים - בעקבות מישהו , עם מישהו , למען מישהו . במובן זה זהו רומן של חיפוש , כמו משחקי המבוכים והדרקונים שאסף משחק בהם . הסמל שיכול לייצג את אישיותו של אסף, הוא האל </a:t>
            </a:r>
            <a:r>
              <a:rPr lang="he-IL" sz="2000" dirty="0" err="1" smtClean="0"/>
              <a:t>הרמס</a:t>
            </a:r>
            <a:r>
              <a:rPr lang="he-IL" sz="2000" dirty="0" smtClean="0"/>
              <a:t> בעל הנעליים המכונפות : שליח שרץ מהר , נודד , חוצה גבולות ממקום למקום במעשה ובמחשבה. </a:t>
            </a:r>
            <a:endParaRPr lang="he-IL" sz="2000" dirty="0"/>
          </a:p>
        </p:txBody>
      </p:sp>
      <p:sp>
        <p:nvSpPr>
          <p:cNvPr id="3" name="TextBox 2"/>
          <p:cNvSpPr txBox="1"/>
          <p:nvPr/>
        </p:nvSpPr>
        <p:spPr>
          <a:xfrm>
            <a:off x="971600" y="476672"/>
            <a:ext cx="6984776" cy="646331"/>
          </a:xfrm>
          <a:prstGeom prst="rect">
            <a:avLst/>
          </a:prstGeom>
          <a:noFill/>
        </p:spPr>
        <p:txBody>
          <a:bodyPr wrap="square" rtlCol="1">
            <a:spAutoFit/>
          </a:bodyPr>
          <a:lstStyle/>
          <a:p>
            <a:r>
              <a:rPr lang="he-IL"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משמעות הכותרת</a:t>
            </a:r>
            <a:endParaRPr lang="he-IL"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4" name="TextBox 3"/>
          <p:cNvSpPr txBox="1"/>
          <p:nvPr/>
        </p:nvSpPr>
        <p:spPr>
          <a:xfrm>
            <a:off x="755576" y="1268760"/>
            <a:ext cx="7200800" cy="400110"/>
          </a:xfrm>
          <a:prstGeom prst="rect">
            <a:avLst/>
          </a:prstGeom>
          <a:noFill/>
        </p:spPr>
        <p:txBody>
          <a:bodyPr wrap="square" rtlCol="1">
            <a:spAutoFit/>
          </a:bodyPr>
          <a:lstStyle/>
          <a:p>
            <a:r>
              <a:rPr lang="he-IL" sz="2000" b="1" dirty="0" smtClean="0"/>
              <a:t>מי רץ? לאן? עם מי?</a:t>
            </a:r>
            <a:endParaRPr lang="he-IL"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 calcmode="lin" valueType="num">
                                      <p:cBhvr>
                                        <p:cTn id="9" dur="500" fill="hold"/>
                                        <p:tgtEl>
                                          <p:spTgt spid="3"/>
                                        </p:tgtEl>
                                        <p:attrNameLst>
                                          <p:attrName>style.rotation</p:attrName>
                                        </p:attrNameLst>
                                      </p:cBhvr>
                                      <p:tavLst>
                                        <p:tav tm="0">
                                          <p:val>
                                            <p:fltVal val="360"/>
                                          </p:val>
                                        </p:tav>
                                        <p:tav tm="100000">
                                          <p:val>
                                            <p:fltVal val="0"/>
                                          </p:val>
                                        </p:tav>
                                      </p:tavLst>
                                    </p:anim>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in)">
                                      <p:cBhvr>
                                        <p:cTn id="15" dur="2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strips(downLeft)">
                                      <p:cBhvr>
                                        <p:cTn id="20" dur="50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39" presetClass="entr" presetSubtype="0" accel="100000" fill="hold" nodeType="clickEffect">
                                  <p:stCondLst>
                                    <p:cond delay="0"/>
                                  </p:stCondLst>
                                  <p:childTnLst>
                                    <p:set>
                                      <p:cBhvr>
                                        <p:cTn id="24" dur="1" fill="hold">
                                          <p:stCondLst>
                                            <p:cond delay="0"/>
                                          </p:stCondLst>
                                        </p:cTn>
                                        <p:tgtEl>
                                          <p:spTgt spid="22530"/>
                                        </p:tgtEl>
                                        <p:attrNameLst>
                                          <p:attrName>style.visibility</p:attrName>
                                        </p:attrNameLst>
                                      </p:cBhvr>
                                      <p:to>
                                        <p:strVal val="visible"/>
                                      </p:to>
                                    </p:set>
                                    <p:anim calcmode="lin" valueType="num">
                                      <p:cBhvr>
                                        <p:cTn id="25" dur="500" fill="hold"/>
                                        <p:tgtEl>
                                          <p:spTgt spid="22530"/>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22530"/>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22530"/>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2253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effectLst/>
      </p:bgPr>
    </p:bg>
    <p:spTree>
      <p:nvGrpSpPr>
        <p:cNvPr id="1" name=""/>
        <p:cNvGrpSpPr/>
        <p:nvPr/>
      </p:nvGrpSpPr>
      <p:grpSpPr>
        <a:xfrm>
          <a:off x="0" y="0"/>
          <a:ext cx="0" cy="0"/>
          <a:chOff x="0" y="0"/>
          <a:chExt cx="0" cy="0"/>
        </a:xfrm>
      </p:grpSpPr>
      <p:sp>
        <p:nvSpPr>
          <p:cNvPr id="3" name="TextBox 2"/>
          <p:cNvSpPr txBox="1"/>
          <p:nvPr/>
        </p:nvSpPr>
        <p:spPr>
          <a:xfrm>
            <a:off x="1079104" y="908720"/>
            <a:ext cx="8064896" cy="584775"/>
          </a:xfrm>
          <a:prstGeom prst="rect">
            <a:avLst/>
          </a:prstGeom>
          <a:noFill/>
        </p:spPr>
        <p:txBody>
          <a:bodyPr wrap="square" rtlCol="1">
            <a:spAutoFit/>
          </a:bodyPr>
          <a:lstStyle/>
          <a:p>
            <a:r>
              <a:rPr lang="he-IL"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מוטיבים ביצירה:</a:t>
            </a:r>
            <a:endParaRPr lang="he-IL"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4" name="TextBox 3"/>
          <p:cNvSpPr txBox="1"/>
          <p:nvPr/>
        </p:nvSpPr>
        <p:spPr>
          <a:xfrm>
            <a:off x="251520" y="1916832"/>
            <a:ext cx="8352928" cy="4247317"/>
          </a:xfrm>
          <a:prstGeom prst="rect">
            <a:avLst/>
          </a:prstGeom>
          <a:noFill/>
        </p:spPr>
        <p:txBody>
          <a:bodyPr wrap="square" rtlCol="1">
            <a:spAutoFit/>
          </a:bodyPr>
          <a:lstStyle/>
          <a:p>
            <a:r>
              <a:rPr lang="he-IL" dirty="0" smtClean="0"/>
              <a:t> -</a:t>
            </a:r>
            <a:r>
              <a:rPr lang="he-IL" b="1" dirty="0" smtClean="0"/>
              <a:t>מוטיב הריצה</a:t>
            </a:r>
            <a:r>
              <a:rPr lang="he-IL" dirty="0" smtClean="0"/>
              <a:t>. </a:t>
            </a:r>
            <a:r>
              <a:rPr lang="he-IL" dirty="0" err="1" smtClean="0"/>
              <a:t>דינקה</a:t>
            </a:r>
            <a:r>
              <a:rPr lang="he-IL" dirty="0" smtClean="0"/>
              <a:t> הכלבה רצה ומריצה בעקבותיה את אסף. שניהם מחפשים את בעל הכלבה. אנשי פסח רודפים אחרי אסף ותמר, והם נמלטים מהם. אסף נהג לרוץ (ריצה ספורטיבית) וחולם למצוא מישהו שירוץ אתו למרחקים ארוכים. מוטיב זה מגביר את המתח ברומאן, מקדם את העלילה על ידי הפגשת הרצים עם אנשים ועם מצבים משתנים.</a:t>
            </a:r>
            <a:br>
              <a:rPr lang="he-IL" dirty="0" smtClean="0"/>
            </a:br>
            <a:r>
              <a:rPr lang="he-IL" dirty="0" smtClean="0"/>
              <a:t/>
            </a:r>
            <a:br>
              <a:rPr lang="he-IL" dirty="0" smtClean="0"/>
            </a:br>
            <a:r>
              <a:rPr lang="he-IL" dirty="0" smtClean="0"/>
              <a:t>-</a:t>
            </a:r>
            <a:r>
              <a:rPr lang="he-IL" b="1" dirty="0" smtClean="0"/>
              <a:t>מוטיב החיפוש</a:t>
            </a:r>
            <a:r>
              <a:rPr lang="he-IL" dirty="0" smtClean="0"/>
              <a:t> - אסף מחפש את תמר, </a:t>
            </a:r>
            <a:r>
              <a:rPr lang="he-IL" dirty="0" err="1" smtClean="0"/>
              <a:t>תמר</a:t>
            </a:r>
            <a:r>
              <a:rPr lang="he-IL" dirty="0" smtClean="0"/>
              <a:t> מחפשת את שי. שניהם מחפשים את עצמם. במהלך העלילה הם מתוודעים לעצמם, הם מתבגרים ומוכנים לקשר הרציני שנוצר ביניהם.</a:t>
            </a:r>
            <a:br>
              <a:rPr lang="he-IL" dirty="0" smtClean="0"/>
            </a:br>
            <a:r>
              <a:rPr lang="he-IL" dirty="0" smtClean="0"/>
              <a:t/>
            </a:r>
            <a:br>
              <a:rPr lang="he-IL" dirty="0" smtClean="0"/>
            </a:br>
            <a:r>
              <a:rPr lang="he-IL" dirty="0" smtClean="0"/>
              <a:t>-</a:t>
            </a:r>
            <a:r>
              <a:rPr lang="he-IL" b="1" dirty="0" smtClean="0"/>
              <a:t>מוטיב בית הסוהר </a:t>
            </a:r>
            <a:r>
              <a:rPr lang="he-IL" dirty="0" smtClean="0"/>
              <a:t>- השהייה בבית הסוהר מהווה ניגוד למוטיב הריצה. </a:t>
            </a:r>
            <a:r>
              <a:rPr lang="he-IL" dirty="0" err="1" smtClean="0"/>
              <a:t>תיאודורה</a:t>
            </a:r>
            <a:r>
              <a:rPr lang="he-IL" dirty="0" smtClean="0"/>
              <a:t> כלואה בביתה ויוצרת קשר עם אסירים או עם מעט האנשים שנכנסים לביתה הסגור. תמר מרצונה החופשי נכנסת לבית הסוהר במעונו של פסח, ששם כלואים נערים ונערות בניגוד לרצונם ובלי יכולת להשתחרר. הניגוד בין המצבים יוצר עניין בסיפור ומעלה את המתח.</a:t>
            </a:r>
            <a:br>
              <a:rPr lang="he-IL" dirty="0" smtClean="0"/>
            </a:br>
            <a:r>
              <a:rPr lang="he-IL" dirty="0" smtClean="0"/>
              <a:t/>
            </a:r>
            <a:br>
              <a:rPr lang="he-IL" dirty="0" smtClean="0"/>
            </a:br>
            <a:r>
              <a:rPr lang="he-IL" dirty="0" smtClean="0"/>
              <a:t>-</a:t>
            </a:r>
            <a:r>
              <a:rPr lang="he-IL" b="1" dirty="0" smtClean="0"/>
              <a:t>מוסיקה </a:t>
            </a:r>
            <a:r>
              <a:rPr lang="he-IL" dirty="0" smtClean="0"/>
              <a:t>– שירה ונגינה. תמר ושי שרים ומנגנים ומבטאים באמצעות המוסיקה את עצמם. השירים ששרה תמר ונגינתו של שי מוסיפים עניין לסיפור והם גם הסיבה למעצרם ולשחרורם.</a:t>
            </a:r>
            <a:endParaRPr lang="he-IL" dirty="0"/>
          </a:p>
        </p:txBody>
      </p:sp>
      <p:sp>
        <p:nvSpPr>
          <p:cNvPr id="18436" name="AutoShape 4" descr="data:image/jpeg;base64,/9j/4AAQSkZJRgABAQAAAQABAAD/2wCEAAkGBhISEBMUEhQWExUVGRoXFxYXGRwbHRggHBgYGxsfGh0aHyceGhsjGxoaHzAgIywqLSwsFx8xNTAqNSYrLCkBCQoKDgwNFA8PFCkYFBgpKSkpKSkpNSkpKSkuKSkuKSkpKSkpKSkpKSkpKSkpKSkpKSkpKSkpKSkpKSkpKSkpKf/AABEIAGAB4AMBIgACEQEDEQH/xAAcAAEAAgMBAQEAAAAAAAAAAAAABgcDBAUCCAH/xABBEAACAQMCAwcBBQYDBgcAAAABAgMABBESIQUGMQcTIkFRYXGBFDJCUpEjcoKhscEzYtEVJEOS4fAIFzRTY5Oi/8QAFgEBAQEAAAAAAAAAAAAAAAAAAAEC/8QAGhEBAQEAAwEAAAAAAAAAAAAAAAERAjFBIf/aAAwDAQACEQMRAD8AvGlK/Ccbnag/aiXE+0i3Rilur3jg6W7rGhD6PIxCg+wy3tXF4hxKTi8jRREpZL95hn/ed+p6Yh22H/E/d+9J+FcDjiCrGgGBgHAyB/YewrN5LjjR8zcXkBKWdvH6K8jsf10L/Ssw5i4tHvLYRSL/APFMQ2PYMhBPsSPmpWw7sbKW9cY/Xcj+VQz/AM6uFd40bSuuklSxjfTkHB3xt8mrN9R2+Cc721y/dZaGbGe5mGlz+7uVce6EipBUcurPh/FoNmjuE8nRslT6gjdWHkdiK0uB8ZntbhbK+bvNY/3a5O3e46pJ5d6Bvn8W+wxvRMKUpQKUpQKUpQKVgvL2OJS8rrGo6sxAH6msgmXVp1DV1053/TrQe6UpQKUpQKUpQKUrB9tj1lNa61GorkZA9SPIe9BnpXmOQMMqQQfMHIr1QKUpQKUpQKUpQKUrAl/GQxDqQp0sdQwD6H0O/Sgz0oDSgUpSgUpSgUpSgUrF9qTUV1LqAyVyMgepHkK9o4IyCCPUUHqlKUClKUClKUClKUClYku0IJDqQDgnI2PofestApSlApSlApSlAqGdpXFiscVohIa6LBiMgiJMd5px+JtSoP3yfLFTOq947cK3GGEuAsMUAUnyMjyvk+n+EN6l+QcHm7nCbhNrFEsUfeylgpGdCADr/mPkF22FVbdc538jFmupcnfwnSPoB5Vc/HuaeDXI7q4nhkGcYyDj4qNL2d8HuHItroL6DVn9N6xxaR/lztlvrUqJm+0xDGoNswHmQR128q3u0Tkgvi/s0LRSjU6AbqfX4qXcL7BrMENLI0oHkDgH59asy1sUjjEaqAoGAK2j5O5b5pmsJxcW7bj76+Ui+YYf0PlX0vxrhqcS4fgEqXUSRMPvI48SMp8iGxv7VwebeBcFh1TXMcQYb42yfpULv+350YC1tVEKDo7YJA9ABttQW1ydxw3dnHK20m6SgeToSjj/AJga7VQvkO9BuuIooIVmguVHoJ4iMD/6s/xVNKqFKUoNTiTzCMmBUdx0V2KA/wAQVsfoagXPXa/9huTbxW/euoBdnfQo1dAAFJb52+tTDjfMa2mXmRhAqlmmGCFxjwlfvFjnbAOcHp51ZzLz7wTiB/3m2uVZRhZlUBsfwvqI9iKDtcv9uVtMe7vYfs2dg+rvI8f5jpBX6jHvVXc48OlteJTkuwdnaVJlYhmRySpDg52B07H8NSbl/kXg97IEi4jOGbOIXVEc+uNS7/pVkc48H4THaQx3+lUjASIliJNhjCEeI/SorT7HucZb22lS4bXLbsF1nq6sMqTjzGCD8VYFUDD2lQWAeLhFsEjY5M07MzyHH5TuAOgyfoKm3Zn2oSX8z29wirIF1o6ZwwBwwIPQjI8980RZFKUqhXNvuJPAJZJFXuI0L6lJL5HUFcY6eefoK6LE4ONzUP492lW9oAlxFKJGBPcgKx05xknOjB8t9xQQ9+3mXX4bJdHlqmIbHvhCM+2frW/zHzJBxnhs6W2pJ0Cu0LDDsqsGZRjZ1PsSPWoveNwGdsp9psifJVBQfw5IUfFTXs95FsY5Bd29010VyoOVCqT1yFGc/JqKqTgPNU9iRLbOdI8RiydEg6kaegJH4hv069K+m7W4EkaOvR1DD6jNVVztHwGOWRnj72cE6oYWYKzej6fCvvmuQ3bTe5GiGCNBsI/E2w6DVt5e1BeNK5XK/HlvbWK4VSusbqfIg4Iz57g711aqFKUoFcHjfMbWdu8s8YOGCoI2zrz0JJA0759frXYupWVCyoXI30ggE/Gds1EOYO0CyGu3mieXbEiBQQD6EkjJHtQca37ZG1jvLUaPMpJlh8AqAf1Fa3aFcx30EN1btqjiLLKmCCpfThmX1GnGT5NXONpweVvBNPbZ8nXUo+u+Kn3KnKVpbRSPHJ3yTKNTuVKlRnyAxjc9aioByHzTLBcxRF2aGRghRjkLnYFc9N/KrpqpuI8S4TaSCS0i+0SqcqNbCNffJBB9gAa823a5cq4aSONkzuqgg49iSd/mgtuleIZQyqw6MAR8EZFe6qFKV+N02oNO7vXi7x3Ud0iFtSkltvLTj0881CH7V21eG2Gn3k3/AJLipDxXnWG3ws0bh2z+zABOOmSc6cH5qFXLcJlbK99bk+igqPpk4+lB3uM8bi4jZyLBlZVAcxn7xUHJAx94fHtUI4Rx6a1YPE5AG5TPhYee3T61YHKHKtqji4hnacrkDoAM9cgb5+a5/My8JSR2ZO8l844yQCfRseEe9RU9t5g6Kw6MAR9RmslVa3aZc5GiOJFGMJudvTVt/SrD4HxYXMCSgadQ3HoQcEe+9VG/SlKBSlY7iQqpIUuR+EdT8Z2zQc3inGmtoWklQHDBVCHOrPTOR4f51HIe0o6vHANP+V8n9CAD+tdHi/N9qNUMqNJ5OoAIB9NyNx7VGTb8OkbwySw5/MMj9aDf5wuEuoY54TqRCRIvQqW04LD6Yz71ocp8fkinRCxMbkKVJzjPQjPTepfy/wAvW8Ebsj96sgGpmI0kDPptjc1HLy94fbuHt4zNIDkDUQi++TnP0oLCpVeQdok4cF0Rk8woIOPY5O/zVgxSBlDDoQCPrQeqUpQKUpQKr7jfD9XFblH+7PbQgevhM8Z/TvRVg1De0G07swXoziDXHNjqIpdIZv4GVH+A1S9D5z4/y/LYzGGddJH3W/C4H4lP9vKtEDG42I8xt/SvqK4t454cSoJsDDDAPl1Hz1HzUF5k4bwGzETzRPmQEqgB3xjO3qMisy604fY5zNdi8EILSxEeIE50/WrI7W+LXVvYl7XY5wxHUDzIqN8tdqvBbfwRxPbg/iKH+ZxVjNNBf2jd06yxyKQGU5HStsvk24maRi7kux3LMcmkNo8rLFGCzyEIqjzLbCs/GLE208kL+EoxGDttnapty1ww8Kt/9qXUWZD4bOBtmJbrIw6gBfLGcE1Glqcg25+18Qbyj+zWvyYImJIPoe9H6VN6j/IvBGtbKNJP8V8yy/vudTDffbOPgVIKrJSlKDBfWMc0TxSqHRwVZT0IPWqf4z2CSBybW5UoTskqnUo9NYPi+oz81c9c/iHBIphJqBVpI2iLKcHS2P5jGxoKW5f5BtILuNr3iNtmN1cQxtuWU5XLltgCM7CpR23cuie1jvYvEYM6iDkGNsZP8JAbPpmore9hF9GSsMkMqD7pJMZ+owwz8VZHZlyfPY2TwXTI2t2YRr4lRWAyuSBkE5PT8VRXzpV49jXJHcRfbZTmSdR3a/8Atod/qzbE+mAPetfjHYHDJLqt7hreM9YjH3mP3CWGkex1Y/lVmcNsFghjiTOmNQgz1wBjf3oWtmlKVUKjHO3IUPEUXUTFMgPdygZxnqGG2pT6ZHsQd6k9fjKCMEZB8qCjeIdj08ILSXVusef8R8oP+Uk/pmpl2W8Hs7USiK8iup5dOsoQowurSFXJJA1Hf38q2OfOzUXsUAhk7p7fVoVsshDkEg75B22byyagcXY1xISIQ0KFWBWQOSYyOjAadyPSori8+8tfYb6SNRiN8yxfDHxD3wx/mK5vA+DSXdxHBGQGkONR3CjzJHngeVfQ3M3KUF/CI5wcruki7Mhx1H+nSo3yd2TixuvtDXBmKghFEejGepY6m1HHTGPPr5DUw4HwaO0t44IvuoMZPU+pPuTvW/SlVClKUCodzd2dR3j97G/cyn7x06lf5GQQfLIPyDUxrDd2iSoUcZVhg/8AQ+RoKgvOzl4SO/ureFT0LE5Pwu2anvL3CbRrBrWKZZ0IYOykZy2cnAPh3rlc7dncl1P38EgDFQrI+fLppby+K5/KfZ7eW95HK7IipnVpbJYEEacYHng/SoqAcQsHgleKT7yEqff0PwRv9a6/JnLP2640McRoA0nqQTgAfODv7VaPNXI0N7hiTHKBgSKM5How/EK88m8krYd4e8MryaQTp0gBc4AGT+Y5OaYakiIAAAMADAHpivVKVUKUpQcTmblSK8UaiUkX7rgZx7EeY9qg972dSxbvPCqfnbK/yOf0zVpMuRg71GOauSxcxxiNtDRatIOSp1YJz5g7bGgw8jWFtAHWO4SeR8atJA2GcADOT1O9Qbm3gv2a6dAPA3jT4J3H0P8AaunH2b3oZSGjQgghwx8J9cY3x6VYPG+X4rqMJKNx91xsVPqP9Kiqd4Vw1riZIkIBc4yfL1P0FXVwrhqW8KRJ91Rj59Sfk1HeXeQFtZ+9MpkIBCjTpxnqTuc7fFS2qFKUohSlKCN8w8mJcN3iN3Uh6nGQ3yMjf3FRi55MaIjvZ4YwehJO/wACrHuLdXUqwyD/AN/SotzRya88vexONRABVvbpg+XxQdDg3D7drRoI5BKpBDEEZ8XngdKrS8tGikaN/vIcH/X69al/L3J1zDcpIxVVXrg5JGOmMV3+P8qxXWGJKSDbWN9vQjzoIFyzwP7VNpJwigM/rjyA+atZFAAA2A2FcTlrldbTWdZkZ8ZOMAAZxgZPrXcoFKUoFKUoFeJYgylWAIYEEHoQeoNe6UFeNG3CnWOQ5tD4YJ2/4W+0M58h5JIfg74J7rxwXSlJ4lkXqUkUEfI9fkVI5oVdSrAMpGCCMgj3B61EbnkFo/8A0E/cJ528imWH+Aag0X8J0/5fOsXj7F1rP2N8IkJYW5XPkssigfCq2BUl5c5YtrGHubZNCZLEFixJPUksSTUXk4bxVGOiKJh+ZLp4/wD8vE+Kzw2vGZAQ3cQejmVpT+iJGDWojucwcRtbZHnlEetFLZIXV+p3A96ri55Xv+Lj7ZMVhUf4ELqfED5tuNAx0898+WKm3DOz6JXEt05vJQcrrAEaE9SkWSB8sWIycHFSuqK95M570BrW9zHJBhS7HfzwH/Q4bowHlU9gukfOh1fGx0kHHzioB2kcNYK0oRA6j9jKudQ/MsgxgrjGBnfJ6YqneWOY54JM2jfZ7oDS8bbpPjzwT9+g+gOaOe4uHxtJcxyKuoJHgA96xDEhcHbAXctjrWny12scPvXWNJDHK3RJFKkn0UnZj8VX0POf+3lPDruIQznLwTLkhZEH40Iyux9ehNQe75D4nFOIhazd6CCjRglcg5Uh+g3x1waivqulRy553s7URx3dzFHNpXWpYZBwM5+td+2uUkQOjB1YZDKcgj2IqoyUpSgUrzJnB04z5Z6VCOf+d7rhtnHIYY2kkkKFgW7uMYJDEkZJOwAON/Ogm8jEAkAn2Hn+tQrj3aza2ciRTxyiQqHdAoJiBzjVg4J2Oyk1WVr21cTV9TGGRfyFCuf4gdv0rd4vbNx+E3lrFourf9nPDnIkGMoUc43G+xx1I96i4tzlrnK0v1Y20ocrjUhBVlz0yp3Ga7dUH2VcDvoeJLK0EkMSqyzNIuhdOOm/Xf0261btpz7w+WbuY7qFpCcBQw3PoPeqjv0pSgUpSgUrWvzNp/YhC3o5IGPkA71W3aL2mXVpdm2gRY8KG1uMl8/lGw0jpnff0oLKu7kppwjPkgHGPCM7k5PQddqhUPbTw9pCv7UJnCyaCVb3wNwPcioVw7tqvY/8aOO4XO4H7NgPPB3BPzj5rS5l5Fkwt1ZRvLazjvFCjLR6t8FepGehGai4vfh/EI541lhcSI4yrKcg1sVWPZW0ljZztff7tCXDRd6QvUePA9CfrnNTvg/Mtrdavs8yS6eoU7j6elVHTpSlApStWWSUPnCmMKTsTryOgA6HNBtVyuM8wpao7yqwRQPEMHUScBQBvn5qsb3tUvXc6AkQBI0Y1EezE+f0rds+eft6/Y7yNQJvCssfUN+ElT7+hoJXwrtKspmVSzRMxwA4wM+Xi6VK6oXifJl5E5jaF5PIMi5Vvf2+DVsWfMMVrbwJezJHNoGpS2TnHnigkVKw2l4kqB42DqejKcg1moFKUoFKVguzJp/ZBS3oxIH6igz1huJyuMKWyQDjGw9TnyHtUJ5z53nt5+5iUJgA6mGS2fQdMCuTYdptyh/aqkq+f4D9DuP1FBJk7TLMuR4wvk+nY/3xUmtLxJUDxsGVtwR51VHG+VH2ntkaSCUa1AHiTO+CPT3FSTkN3tbeU3X7GMsCneHHl4sA+9BOaVo8N43BcZ7mRXx1AO4+lb1ApSlApWu7yBuilME+erPkAOhqvbvn66Zjp0xjppxkj5z50E64nxlYFZpFYIoHiG+STgADrmufw/ni2lIUkxsdgGGB+vSo9bc1/ax9muUH7TwrInk3kSp9/Q1xL7lm5jcoYmf0ZRkH/T60FuUri23GUghiW5kVJdA1AnJ6eddW2uUkUMjBlPQg5FBlpSlApSlApSlApSlBBOd+0WKyi03VrIzSMyxxZXEgUKWbUMhV8QxnfrttVJ3awX5YxobeUbqpfV+jALnHwK+lOYOW7e9hMVzGJE6jyKn1UjcH3FVVxXsY4fAsk3+0JYkh3fOhmT03ABB9POoK74XxuaK4Qs/2e7j2jn/DIPNJR0IPrUp5n7aOISoYFjW0YLpkKkszZ80OAEB8uvzXJ43d8Ou27qHvlwMLJMFGs+oxuM+hAqPzZjxBd50jaKYDxR+x9V6bVRzQAP7/APWvorsP4XNDwsd7kCWRpYlP4UYDH0JBb+Kvn6ThsnepFp1tIyhAp2kBYDwnpv8Ayr6/hTSoAGMADHwKi17pSlVGC9nZEZkQyEDOhSAT7DOBn5IquOcO2GG3ka2+yGdwAJVdgiKSAdOdLaiAfIY96s6opzj2dWV+e8m1RSAY76MhWwPJsgqw/eBxmgp5edeHGTVJwWEA9dEu/wChRQauDlLmS0k4c1xZwFEjDaoVUBtSjcbbE+9Vpx7kDhXDxHJc3k86yZ7uKMLqkA89S9ANvFsK7/Kfa/w2FUtxbyWcQOFZtJUZ83KnIyepO3qaiq85t7Q7riYAlIjhzqEKZwfTWfx4+APbpiOx2bzMsUalpJCERR5semPTHXPljNWP2n9mksM73NpGZIJCXdEGTG3UnA3Knrt0OfXbU7ErFpOJCUIWjSN8yY8Kk4C79CTv09KKvqxiZYo1c6mVVDH1IABP61npSqyUpSg0OJcTMOCY2aPBLuCPAACSSOp6bYzvVUce7X7e5wp4clxH5NNIAceoURtjPzVykVX3MHZFYSSa1ka1Ln7qldDEnyVhsfZSOtBCOF87cKjYNNwtUAO7IwkCjzJVgM49BmrL575yNhZxywRd53hCITsiAjILf0A8zgbVXF3ZcI4dOUk76/ljIyo0qiH0byY+2+NqnfBedLLjMctoyPEzIcxvjceqFSQcH4I9KiqW43xqa7m764fW+MDyCj0UfhH9akvZLYSScTR49hEpaQ/5WBAB+SM/w1x+Z+ULmwk0TKWT8MyqdD/P5W9j9M1anYrYPHYyM8ZTvJSQWGCwAABwd8dQKCwqUpVQrgcf5tWzRmlifAIVMEHvCcnb0AA3J9fOu/WtxHhsc8bRyqHRuoP9vQ+9BU3E+e7adi0nDomP5jJufnCCu7yPzFYSTiOO0EEpHhbZs+oDdRX5f9l1mpci6eMICzBtLaR6+uPnNcjg3NHDbF9UEM0zYx3raQT66VYjGfpUV2uf+e57eY28K934QTIwyTn8g6DHrvVXliSSSSTuSTkk+pPmatvjljDxm0WW3OJIydOoYIOBqRvTO2/xVV3fDZkcxtE6ydAuk5J8sY6/IoRZ3ZFYyJbyu2ySMNA/dBDMPk4H8NT6tThFvot4kxp0oo0+mw2rbqoUpSgVqX18YsEoWTcswI8IAycjqfpmtuhFBW3Fu0SCbwtZiVPIyMAfoNJx+taNhzLYKwMliqjPUEOAP3WFSfi/Z3aO2pXMBY9ARpJPoD/QVGri14dZSlX7y7kQ7qMBVPofIn2qKmnNXMhtLZJIk1a8Kp6KuRsT/YVVPE+KS3EneTNqboPQD0A8qs3hvMttxJHtyrIWU+Fsbj1Ujbaq847y3NauVdSV/DIB4W/0PsaDo9nto73ysnSMEufYggD6n+lW5UP7MrNktXZkK63JBIwWAAAPx1qYVUKUpQcfi/MQtlZpI2xkBcY8ZOTt6AY86h1/zZBK2XskJ/MX3/koqwr2ySZCkihlPUH/AL2NRG75CthqInZAo1MDpOB/XHzQfvKvGbR5giW4hkP3W2b5APUV65v5smhk7mIaNslyMk5/L8etcvhnHrK1fMUUkrdO8OAf4QeldzitrHxO2EkJ8aE4zsc+an52oK7LEkkkknqTuT81YHZzausMjnZXYaR8Agn6/wBqglxYyqxRkYP+XBz9PWrg4dDohjXGnCqMem1RWzSlKqFKUoFKUoFKUoFaPEeBwTpIksassqhZNt2AzjJ67ZOPTNb1KCrZv/D3YM5InuVU9EDIcfVkJNbnM3ZHDJbKkGSyLjDnUX99R/FVjUoPkniFg9kWhnQyQEnKnZkPquehq0Oz7tYMIjt7+QPC20N38fhm9D/mqf8AOPI8V8hOAsuNmxsfZv8AWqn5R7FLpr9vtad3aRuGK5BE2OgAB6Z6k+W3nsF/g0r8Ar9oFCKUoI7zNyFZ30aJLHp7vPdtH4SmSCQMeRIG3SoxZ9hFgrAySTygHJVmUKfY6VyR9asmlB+AY2r9pSgUpSgUpSgV4lgVhhgGAIO4zuDkH5Br3SghnMfZVZ3crS+OGRjlzGRhj6kEYz71m5X7NLSxm76MySSYKhpCDpB64AA61LaUClKUClKUClKUGC4so3DB0VtSlDkdVPUfFQ6bsktC2VeVF/KCD+hIJqcUoOXy9y5DZxGOEHBOpmY5LHAGT9ABXUpSgUpSgUpSgUpSg8SRBtmAO4O48xuKjvGuQba4kMnijdt2KnY/IO2aktKCP8C5It7WTvELs+MAuQcZ64wBUgpSgUpSgUpSgVimtUfOpQcgqcjqD1HxWWlBFZezu3LZDSKPygj+pFdvg/BY7ZCkedzkknJJ6b1v0oFKUo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18438" name="AutoShape 6" descr="data:image/jpeg;base64,/9j/4AAQSkZJRgABAQAAAQABAAD/2wCEAAkGBhISEBMUEhQWExUVGRoXFxYXGRwbHRggHBgYGxsfGh0aHyceGhsjGxoaHzAgIywqLSwsFx8xNTAqNSYrLCkBCQoKDgwNFA8PFCkYFBgpKSkpKSkpNSkpKSkuKSkuKSkpKSkpKSkpKSkpKSkpKSkpKSkpKSkpKSkpKSkpKSkpKf/AABEIAGAB4AMBIgACEQEDEQH/xAAcAAEAAgMBAQEAAAAAAAAAAAAABgcDBAUCCAH/xABBEAACAQMCAwcBBQYDBgcAAAABAgMABBESIQUGMQcTIkFRYXGBFDJCUpEjcoKhscEzYtEVJEOS4fAIFzRTY5Oi/8QAFgEBAQEAAAAAAAAAAAAAAAAAAAEC/8QAGhEBAQEAAwEAAAAAAAAAAAAAAAERAjFBIf/aAAwDAQACEQMRAD8AvGlK/Ccbnag/aiXE+0i3Rilur3jg6W7rGhD6PIxCg+wy3tXF4hxKTi8jRREpZL95hn/ed+p6Yh22H/E/d+9J+FcDjiCrGgGBgHAyB/YewrN5LjjR8zcXkBKWdvH6K8jsf10L/Ssw5i4tHvLYRSL/APFMQ2PYMhBPsSPmpWw7sbKW9cY/Xcj+VQz/AM6uFd40bSuuklSxjfTkHB3xt8mrN9R2+Cc721y/dZaGbGe5mGlz+7uVce6EipBUcurPh/FoNmjuE8nRslT6gjdWHkdiK0uB8ZntbhbK+bvNY/3a5O3e46pJ5d6Bvn8W+wxvRMKUpQKUpQKUpQKVgvL2OJS8rrGo6sxAH6msgmXVp1DV1053/TrQe6UpQKUpQKUpQKUrB9tj1lNa61GorkZA9SPIe9BnpXmOQMMqQQfMHIr1QKUpQKUpQKUpQKUrAl/GQxDqQp0sdQwD6H0O/Sgz0oDSgUpSgUpSgUpSgUrF9qTUV1LqAyVyMgepHkK9o4IyCCPUUHqlKUClKUClKUClKUClYku0IJDqQDgnI2PofestApSlApSlApSlAqGdpXFiscVohIa6LBiMgiJMd5px+JtSoP3yfLFTOq947cK3GGEuAsMUAUnyMjyvk+n+EN6l+QcHm7nCbhNrFEsUfeylgpGdCADr/mPkF22FVbdc538jFmupcnfwnSPoB5Vc/HuaeDXI7q4nhkGcYyDj4qNL2d8HuHItroL6DVn9N6xxaR/lztlvrUqJm+0xDGoNswHmQR128q3u0Tkgvi/s0LRSjU6AbqfX4qXcL7BrMENLI0oHkDgH59asy1sUjjEaqAoGAK2j5O5b5pmsJxcW7bj76+Ui+YYf0PlX0vxrhqcS4fgEqXUSRMPvI48SMp8iGxv7VwebeBcFh1TXMcQYb42yfpULv+350YC1tVEKDo7YJA9ABttQW1ydxw3dnHK20m6SgeToSjj/AJga7VQvkO9BuuIooIVmguVHoJ4iMD/6s/xVNKqFKUoNTiTzCMmBUdx0V2KA/wAQVsfoagXPXa/9huTbxW/euoBdnfQo1dAAFJb52+tTDjfMa2mXmRhAqlmmGCFxjwlfvFjnbAOcHp51ZzLz7wTiB/3m2uVZRhZlUBsfwvqI9iKDtcv9uVtMe7vYfs2dg+rvI8f5jpBX6jHvVXc48OlteJTkuwdnaVJlYhmRySpDg52B07H8NSbl/kXg97IEi4jOGbOIXVEc+uNS7/pVkc48H4THaQx3+lUjASIliJNhjCEeI/SorT7HucZb22lS4bXLbsF1nq6sMqTjzGCD8VYFUDD2lQWAeLhFsEjY5M07MzyHH5TuAOgyfoKm3Zn2oSX8z29wirIF1o6ZwwBwwIPQjI8980RZFKUqhXNvuJPAJZJFXuI0L6lJL5HUFcY6eefoK6LE4ONzUP492lW9oAlxFKJGBPcgKx05xknOjB8t9xQQ9+3mXX4bJdHlqmIbHvhCM+2frW/zHzJBxnhs6W2pJ0Cu0LDDsqsGZRjZ1PsSPWoveNwGdsp9psifJVBQfw5IUfFTXs95FsY5Bd29010VyoOVCqT1yFGc/JqKqTgPNU9iRLbOdI8RiydEg6kaegJH4hv069K+m7W4EkaOvR1DD6jNVVztHwGOWRnj72cE6oYWYKzej6fCvvmuQ3bTe5GiGCNBsI/E2w6DVt5e1BeNK5XK/HlvbWK4VSusbqfIg4Iz57g711aqFKUoFcHjfMbWdu8s8YOGCoI2zrz0JJA0759frXYupWVCyoXI30ggE/Gds1EOYO0CyGu3mieXbEiBQQD6EkjJHtQca37ZG1jvLUaPMpJlh8AqAf1Fa3aFcx30EN1btqjiLLKmCCpfThmX1GnGT5NXONpweVvBNPbZ8nXUo+u+Kn3KnKVpbRSPHJ3yTKNTuVKlRnyAxjc9aioByHzTLBcxRF2aGRghRjkLnYFc9N/KrpqpuI8S4TaSCS0i+0SqcqNbCNffJBB9gAa823a5cq4aSONkzuqgg49iSd/mgtuleIZQyqw6MAR8EZFe6qFKV+N02oNO7vXi7x3Ud0iFtSkltvLTj0881CH7V21eG2Gn3k3/AJLipDxXnWG3ws0bh2z+zABOOmSc6cH5qFXLcJlbK99bk+igqPpk4+lB3uM8bi4jZyLBlZVAcxn7xUHJAx94fHtUI4Rx6a1YPE5AG5TPhYee3T61YHKHKtqji4hnacrkDoAM9cgb5+a5/My8JSR2ZO8l844yQCfRseEe9RU9t5g6Kw6MAR9RmslVa3aZc5GiOJFGMJudvTVt/SrD4HxYXMCSgadQ3HoQcEe+9VG/SlKBSlY7iQqpIUuR+EdT8Z2zQc3inGmtoWklQHDBVCHOrPTOR4f51HIe0o6vHANP+V8n9CAD+tdHi/N9qNUMqNJ5OoAIB9NyNx7VGTb8OkbwySw5/MMj9aDf5wuEuoY54TqRCRIvQqW04LD6Yz71ocp8fkinRCxMbkKVJzjPQjPTepfy/wAvW8Ebsj96sgGpmI0kDPptjc1HLy94fbuHt4zNIDkDUQi++TnP0oLCpVeQdok4cF0Rk8woIOPY5O/zVgxSBlDDoQCPrQeqUpQKUpQKr7jfD9XFblH+7PbQgevhM8Z/TvRVg1De0G07swXoziDXHNjqIpdIZv4GVH+A1S9D5z4/y/LYzGGddJH3W/C4H4lP9vKtEDG42I8xt/SvqK4t454cSoJsDDDAPl1Hz1HzUF5k4bwGzETzRPmQEqgB3xjO3qMisy604fY5zNdi8EILSxEeIE50/WrI7W+LXVvYl7XY5wxHUDzIqN8tdqvBbfwRxPbg/iKH+ZxVjNNBf2jd06yxyKQGU5HStsvk24maRi7kux3LMcmkNo8rLFGCzyEIqjzLbCs/GLE208kL+EoxGDttnapty1ww8Kt/9qXUWZD4bOBtmJbrIw6gBfLGcE1Glqcg25+18Qbyj+zWvyYImJIPoe9H6VN6j/IvBGtbKNJP8V8yy/vudTDffbOPgVIKrJSlKDBfWMc0TxSqHRwVZT0IPWqf4z2CSBybW5UoTskqnUo9NYPi+oz81c9c/iHBIphJqBVpI2iLKcHS2P5jGxoKW5f5BtILuNr3iNtmN1cQxtuWU5XLltgCM7CpR23cuie1jvYvEYM6iDkGNsZP8JAbPpmore9hF9GSsMkMqD7pJMZ+owwz8VZHZlyfPY2TwXTI2t2YRr4lRWAyuSBkE5PT8VRXzpV49jXJHcRfbZTmSdR3a/8Atod/qzbE+mAPetfjHYHDJLqt7hreM9YjH3mP3CWGkex1Y/lVmcNsFghjiTOmNQgz1wBjf3oWtmlKVUKjHO3IUPEUXUTFMgPdygZxnqGG2pT6ZHsQd6k9fjKCMEZB8qCjeIdj08ILSXVusef8R8oP+Uk/pmpl2W8Hs7USiK8iup5dOsoQowurSFXJJA1Hf38q2OfOzUXsUAhk7p7fVoVsshDkEg75B22byyagcXY1xISIQ0KFWBWQOSYyOjAadyPSori8+8tfYb6SNRiN8yxfDHxD3wx/mK5vA+DSXdxHBGQGkONR3CjzJHngeVfQ3M3KUF/CI5wcruki7Mhx1H+nSo3yd2TixuvtDXBmKghFEejGepY6m1HHTGPPr5DUw4HwaO0t44IvuoMZPU+pPuTvW/SlVClKUCodzd2dR3j97G/cyn7x06lf5GQQfLIPyDUxrDd2iSoUcZVhg/8AQ+RoKgvOzl4SO/ureFT0LE5Pwu2anvL3CbRrBrWKZZ0IYOykZy2cnAPh3rlc7dncl1P38EgDFQrI+fLppby+K5/KfZ7eW95HK7IipnVpbJYEEacYHng/SoqAcQsHgleKT7yEqff0PwRv9a6/JnLP2640McRoA0nqQTgAfODv7VaPNXI0N7hiTHKBgSKM5How/EK88m8krYd4e8MryaQTp0gBc4AGT+Y5OaYakiIAAAMADAHpivVKVUKUpQcTmblSK8UaiUkX7rgZx7EeY9qg972dSxbvPCqfnbK/yOf0zVpMuRg71GOauSxcxxiNtDRatIOSp1YJz5g7bGgw8jWFtAHWO4SeR8atJA2GcADOT1O9Qbm3gv2a6dAPA3jT4J3H0P8AaunH2b3oZSGjQgghwx8J9cY3x6VYPG+X4rqMJKNx91xsVPqP9Kiqd4Vw1riZIkIBc4yfL1P0FXVwrhqW8KRJ91Rj59Sfk1HeXeQFtZ+9MpkIBCjTpxnqTuc7fFS2qFKUohSlKCN8w8mJcN3iN3Uh6nGQ3yMjf3FRi55MaIjvZ4YwehJO/wACrHuLdXUqwyD/AN/SotzRya88vexONRABVvbpg+XxQdDg3D7drRoI5BKpBDEEZ8XngdKrS8tGikaN/vIcH/X69al/L3J1zDcpIxVVXrg5JGOmMV3+P8qxXWGJKSDbWN9vQjzoIFyzwP7VNpJwigM/rjyA+atZFAAA2A2FcTlrldbTWdZkZ8ZOMAAZxgZPrXcoFKUoFKUoFeJYgylWAIYEEHoQeoNe6UFeNG3CnWOQ5tD4YJ2/4W+0M58h5JIfg74J7rxwXSlJ4lkXqUkUEfI9fkVI5oVdSrAMpGCCMgj3B61EbnkFo/8A0E/cJ528imWH+Aag0X8J0/5fOsXj7F1rP2N8IkJYW5XPkssigfCq2BUl5c5YtrGHubZNCZLEFixJPUksSTUXk4bxVGOiKJh+ZLp4/wD8vE+Kzw2vGZAQ3cQejmVpT+iJGDWojucwcRtbZHnlEetFLZIXV+p3A96ri55Xv+Lj7ZMVhUf4ELqfED5tuNAx0898+WKm3DOz6JXEt05vJQcrrAEaE9SkWSB8sWIycHFSuqK95M570BrW9zHJBhS7HfzwH/Q4bowHlU9gukfOh1fGx0kHHzioB2kcNYK0oRA6j9jKudQ/MsgxgrjGBnfJ6YqneWOY54JM2jfZ7oDS8bbpPjzwT9+g+gOaOe4uHxtJcxyKuoJHgA96xDEhcHbAXctjrWny12scPvXWNJDHK3RJFKkn0UnZj8VX0POf+3lPDruIQznLwTLkhZEH40Iyux9ehNQe75D4nFOIhazd6CCjRglcg5Uh+g3x1waivqulRy553s7URx3dzFHNpXWpYZBwM5+td+2uUkQOjB1YZDKcgj2IqoyUpSgUrzJnB04z5Z6VCOf+d7rhtnHIYY2kkkKFgW7uMYJDEkZJOwAON/Ogm8jEAkAn2Hn+tQrj3aza2ciRTxyiQqHdAoJiBzjVg4J2Oyk1WVr21cTV9TGGRfyFCuf4gdv0rd4vbNx+E3lrFourf9nPDnIkGMoUc43G+xx1I96i4tzlrnK0v1Y20ocrjUhBVlz0yp3Ga7dUH2VcDvoeJLK0EkMSqyzNIuhdOOm/Xf0261btpz7w+WbuY7qFpCcBQw3PoPeqjv0pSgUpSgUrWvzNp/YhC3o5IGPkA71W3aL2mXVpdm2gRY8KG1uMl8/lGw0jpnff0oLKu7kppwjPkgHGPCM7k5PQddqhUPbTw9pCv7UJnCyaCVb3wNwPcioVw7tqvY/8aOO4XO4H7NgPPB3BPzj5rS5l5Fkwt1ZRvLazjvFCjLR6t8FepGehGai4vfh/EI541lhcSI4yrKcg1sVWPZW0ljZztff7tCXDRd6QvUePA9CfrnNTvg/Mtrdavs8yS6eoU7j6elVHTpSlApStWWSUPnCmMKTsTryOgA6HNBtVyuM8wpao7yqwRQPEMHUScBQBvn5qsb3tUvXc6AkQBI0Y1EezE+f0rds+eft6/Y7yNQJvCssfUN+ElT7+hoJXwrtKspmVSzRMxwA4wM+Xi6VK6oXifJl5E5jaF5PIMi5Vvf2+DVsWfMMVrbwJezJHNoGpS2TnHnigkVKw2l4kqB42DqejKcg1moFKUoFKVguzJp/ZBS3oxIH6igz1huJyuMKWyQDjGw9TnyHtUJ5z53nt5+5iUJgA6mGS2fQdMCuTYdptyh/aqkq+f4D9DuP1FBJk7TLMuR4wvk+nY/3xUmtLxJUDxsGVtwR51VHG+VH2ntkaSCUa1AHiTO+CPT3FSTkN3tbeU3X7GMsCneHHl4sA+9BOaVo8N43BcZ7mRXx1AO4+lb1ApSlApWu7yBuilME+erPkAOhqvbvn66Zjp0xjppxkj5z50E64nxlYFZpFYIoHiG+STgADrmufw/ni2lIUkxsdgGGB+vSo9bc1/ax9muUH7TwrInk3kSp9/Q1xL7lm5jcoYmf0ZRkH/T60FuUri23GUghiW5kVJdA1AnJ6eddW2uUkUMjBlPQg5FBlpSlApSlApSlApSlBBOd+0WKyi03VrIzSMyxxZXEgUKWbUMhV8QxnfrttVJ3awX5YxobeUbqpfV+jALnHwK+lOYOW7e9hMVzGJE6jyKn1UjcH3FVVxXsY4fAsk3+0JYkh3fOhmT03ABB9POoK74XxuaK4Qs/2e7j2jn/DIPNJR0IPrUp5n7aOISoYFjW0YLpkKkszZ80OAEB8uvzXJ43d8Ou27qHvlwMLJMFGs+oxuM+hAqPzZjxBd50jaKYDxR+x9V6bVRzQAP7/APWvorsP4XNDwsd7kCWRpYlP4UYDH0JBb+Kvn6ThsnepFp1tIyhAp2kBYDwnpv8Ayr6/hTSoAGMADHwKi17pSlVGC9nZEZkQyEDOhSAT7DOBn5IquOcO2GG3ka2+yGdwAJVdgiKSAdOdLaiAfIY96s6opzj2dWV+e8m1RSAY76MhWwPJsgqw/eBxmgp5edeHGTVJwWEA9dEu/wChRQauDlLmS0k4c1xZwFEjDaoVUBtSjcbbE+9Vpx7kDhXDxHJc3k86yZ7uKMLqkA89S9ANvFsK7/Kfa/w2FUtxbyWcQOFZtJUZ83KnIyepO3qaiq85t7Q7riYAlIjhzqEKZwfTWfx4+APbpiOx2bzMsUalpJCERR5semPTHXPljNWP2n9mksM73NpGZIJCXdEGTG3UnA3Knrt0OfXbU7ErFpOJCUIWjSN8yY8Kk4C79CTv09KKvqxiZYo1c6mVVDH1IABP61npSqyUpSg0OJcTMOCY2aPBLuCPAACSSOp6bYzvVUce7X7e5wp4clxH5NNIAceoURtjPzVykVX3MHZFYSSa1ka1Ln7qldDEnyVhsfZSOtBCOF87cKjYNNwtUAO7IwkCjzJVgM49BmrL575yNhZxywRd53hCITsiAjILf0A8zgbVXF3ZcI4dOUk76/ljIyo0qiH0byY+2+NqnfBedLLjMctoyPEzIcxvjceqFSQcH4I9KiqW43xqa7m764fW+MDyCj0UfhH9akvZLYSScTR49hEpaQ/5WBAB+SM/w1x+Z+ULmwk0TKWT8MyqdD/P5W9j9M1anYrYPHYyM8ZTvJSQWGCwAABwd8dQKCwqUpVQrgcf5tWzRmlifAIVMEHvCcnb0AA3J9fOu/WtxHhsc8bRyqHRuoP9vQ+9BU3E+e7adi0nDomP5jJufnCCu7yPzFYSTiOO0EEpHhbZs+oDdRX5f9l1mpci6eMICzBtLaR6+uPnNcjg3NHDbF9UEM0zYx3raQT66VYjGfpUV2uf+e57eY28K934QTIwyTn8g6DHrvVXliSSSSTuSTkk+pPmatvjljDxm0WW3OJIydOoYIOBqRvTO2/xVV3fDZkcxtE6ydAuk5J8sY6/IoRZ3ZFYyJbyu2ySMNA/dBDMPk4H8NT6tThFvot4kxp0oo0+mw2rbqoUpSgVqX18YsEoWTcswI8IAycjqfpmtuhFBW3Fu0SCbwtZiVPIyMAfoNJx+taNhzLYKwMliqjPUEOAP3WFSfi/Z3aO2pXMBY9ARpJPoD/QVGri14dZSlX7y7kQ7qMBVPofIn2qKmnNXMhtLZJIk1a8Kp6KuRsT/YVVPE+KS3EneTNqboPQD0A8qs3hvMttxJHtyrIWU+Fsbj1Ujbaq847y3NauVdSV/DIB4W/0PsaDo9nto73ysnSMEufYggD6n+lW5UP7MrNktXZkK63JBIwWAAAPx1qYVUKUpQcfi/MQtlZpI2xkBcY8ZOTt6AY86h1/zZBK2XskJ/MX3/koqwr2ySZCkihlPUH/AL2NRG75CthqInZAo1MDpOB/XHzQfvKvGbR5giW4hkP3W2b5APUV65v5smhk7mIaNslyMk5/L8etcvhnHrK1fMUUkrdO8OAf4QeldzitrHxO2EkJ8aE4zsc+an52oK7LEkkkknqTuT81YHZzausMjnZXYaR8Agn6/wBqglxYyqxRkYP+XBz9PWrg4dDohjXGnCqMem1RWzSlKqFKUoFKUoFKUoFaPEeBwTpIksassqhZNt2AzjJ67ZOPTNb1KCrZv/D3YM5InuVU9EDIcfVkJNbnM3ZHDJbKkGSyLjDnUX99R/FVjUoPkniFg9kWhnQyQEnKnZkPquehq0Oz7tYMIjt7+QPC20N38fhm9D/mqf8AOPI8V8hOAsuNmxsfZv8AWqn5R7FLpr9vtad3aRuGK5BE2OgAB6Z6k+W3nsF/g0r8Ar9oFCKUoI7zNyFZ30aJLHp7vPdtH4SmSCQMeRIG3SoxZ9hFgrAySTygHJVmUKfY6VyR9asmlB+AY2r9pSgUpSgUpSgV4lgVhhgGAIO4zuDkH5Br3SghnMfZVZ3crS+OGRjlzGRhj6kEYz71m5X7NLSxm76MySSYKhpCDpB64AA61LaUClKUClKUClKUGC4so3DB0VtSlDkdVPUfFQ6bsktC2VeVF/KCD+hIJqcUoOXy9y5DZxGOEHBOpmY5LHAGT9ABXUpSgUpSgUpSgUpSg8SRBtmAO4O48xuKjvGuQba4kMnijdt2KnY/IO2aktKCP8C5It7WTvELs+MAuQcZ64wBUgpSgUpSgUpSgVimtUfOpQcgqcjqD1HxWWlBFZezu3LZDSKPygj+pFdvg/BY7ZCkedzkknJJ6b1v0oFKUo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pic>
        <p:nvPicPr>
          <p:cNvPr id="18440" name="Picture 8" descr="http://www.shamar.co.il/image/users/87781/ftp/my_files/gishus.jpg"/>
          <p:cNvPicPr>
            <a:picLocks noChangeAspect="1" noChangeArrowheads="1"/>
          </p:cNvPicPr>
          <p:nvPr/>
        </p:nvPicPr>
        <p:blipFill>
          <a:blip r:embed="rId2" cstate="print"/>
          <a:srcRect/>
          <a:stretch>
            <a:fillRect/>
          </a:stretch>
        </p:blipFill>
        <p:spPr bwMode="auto">
          <a:xfrm>
            <a:off x="251519" y="260648"/>
            <a:ext cx="5976665" cy="119533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pic>
        <p:nvPicPr>
          <p:cNvPr id="25606" name="Picture 6" descr="https://encrypted-tbn1.gstatic.com/images?q=tbn:ANd9GcQZht6AcDhPps9U3e-pHnasJvEyIDhkd5NhEcEZT_tIfS9zI5EdCw"/>
          <p:cNvPicPr>
            <a:picLocks noChangeAspect="1" noChangeArrowheads="1"/>
          </p:cNvPicPr>
          <p:nvPr/>
        </p:nvPicPr>
        <p:blipFill>
          <a:blip r:embed="rId3" cstate="print"/>
          <a:srcRect/>
          <a:stretch>
            <a:fillRect/>
          </a:stretch>
        </p:blipFill>
        <p:spPr bwMode="auto">
          <a:xfrm>
            <a:off x="2" y="5877272"/>
            <a:ext cx="1053168" cy="980728"/>
          </a:xfrm>
          <a:prstGeom prst="rect">
            <a:avLst/>
          </a:prstGeom>
          <a:noFill/>
        </p:spPr>
      </p:pic>
      <p:pic>
        <p:nvPicPr>
          <p:cNvPr id="25602" name="Picture 2" descr="http://www.adira.co.il/magazine/uploaded_pics/1367829422-1.jpg"/>
          <p:cNvPicPr>
            <a:picLocks noChangeAspect="1" noChangeArrowheads="1"/>
          </p:cNvPicPr>
          <p:nvPr/>
        </p:nvPicPr>
        <p:blipFill>
          <a:blip r:embed="rId4" cstate="print"/>
          <a:srcRect/>
          <a:stretch>
            <a:fillRect/>
          </a:stretch>
        </p:blipFill>
        <p:spPr bwMode="auto">
          <a:xfrm>
            <a:off x="1" y="2"/>
            <a:ext cx="2123727" cy="1216654"/>
          </a:xfrm>
          <a:prstGeom prst="rect">
            <a:avLst/>
          </a:prstGeom>
          <a:noFill/>
        </p:spPr>
      </p:pic>
      <p:sp>
        <p:nvSpPr>
          <p:cNvPr id="2" name="מלבן 1"/>
          <p:cNvSpPr/>
          <p:nvPr/>
        </p:nvSpPr>
        <p:spPr>
          <a:xfrm>
            <a:off x="683568" y="335846"/>
            <a:ext cx="7704856" cy="6124754"/>
          </a:xfrm>
          <a:prstGeom prst="rect">
            <a:avLst/>
          </a:prstGeom>
        </p:spPr>
        <p:txBody>
          <a:bodyPr wrap="square">
            <a:spAutoFit/>
          </a:bodyPr>
          <a:lstStyle/>
          <a:p>
            <a:r>
              <a:rPr lang="he-IL" sz="3200" dirty="0" smtClean="0">
                <a:solidFill>
                  <a:schemeClr val="accent2">
                    <a:lumMod val="75000"/>
                  </a:schemeClr>
                </a:solidFill>
              </a:rPr>
              <a:t>סמלים ביצירה</a:t>
            </a:r>
            <a:r>
              <a:rPr lang="he-IL" dirty="0" smtClean="0"/>
              <a:t/>
            </a:r>
            <a:br>
              <a:rPr lang="he-IL" dirty="0" smtClean="0"/>
            </a:br>
            <a:endParaRPr lang="he-IL" sz="2000" dirty="0" smtClean="0"/>
          </a:p>
          <a:p>
            <a:pPr>
              <a:buFont typeface="Arial" pitchFamily="34" charset="0"/>
              <a:buChar char="•"/>
            </a:pPr>
            <a:r>
              <a:rPr lang="he-IL" sz="2000" dirty="0" smtClean="0"/>
              <a:t>מוטיב </a:t>
            </a:r>
            <a:r>
              <a:rPr lang="he-IL" sz="2000" b="1" dirty="0" smtClean="0"/>
              <a:t>הריצה</a:t>
            </a:r>
            <a:r>
              <a:rPr lang="he-IL" sz="2000" dirty="0" smtClean="0"/>
              <a:t> מתפקד גם כסמל</a:t>
            </a:r>
            <a:r>
              <a:rPr lang="he-IL" sz="2000" b="1" dirty="0" smtClean="0"/>
              <a:t>. </a:t>
            </a:r>
            <a:r>
              <a:rPr lang="he-IL" sz="2000" dirty="0" smtClean="0"/>
              <a:t>רצונו של שי לרוץ למרחקים ארוכים מכוון לשאיפתו להגשמה עצמית ברמה גבוהה. תמר מתאימה להיות שותפה להגשמת שאיפה זו.</a:t>
            </a:r>
            <a:br>
              <a:rPr lang="he-IL" sz="2000" dirty="0" smtClean="0"/>
            </a:br>
            <a:r>
              <a:rPr lang="he-IL" sz="2000" dirty="0" smtClean="0"/>
              <a:t/>
            </a:r>
            <a:br>
              <a:rPr lang="he-IL" sz="2000" dirty="0" smtClean="0"/>
            </a:br>
            <a:endParaRPr lang="he-IL" sz="2000" dirty="0" smtClean="0"/>
          </a:p>
          <a:p>
            <a:pPr>
              <a:buFont typeface="Arial" pitchFamily="34" charset="0"/>
              <a:buChar char="•"/>
            </a:pPr>
            <a:r>
              <a:rPr lang="he-IL" sz="2000" dirty="0" smtClean="0"/>
              <a:t>חלקי </a:t>
            </a:r>
            <a:r>
              <a:rPr lang="he-IL" sz="2000" b="1" dirty="0" smtClean="0"/>
              <a:t>הפאזלֹ</a:t>
            </a:r>
            <a:r>
              <a:rPr lang="he-IL" sz="2000" dirty="0" smtClean="0"/>
              <a:t> – חלקי הפאזל אלו פרטים קטנים הנאספים לתמונה גדולה וברורה. על אסף מסופר שכבר בגיל שמונה הוא גמר להרכיב פאזל של 10.000 חלקים. עובדה זו מלמדת על סבלנותו והתמדתו. כך גם בעלילת הרומאן חיפושו אחרי משמעות המאורעות מאפשרת את הרכבת הפאזל, שמושלם בסיומה של העלילה .</a:t>
            </a:r>
            <a:br>
              <a:rPr lang="he-IL" sz="2000" dirty="0" smtClean="0"/>
            </a:br>
            <a:r>
              <a:rPr lang="he-IL" sz="2000" dirty="0" smtClean="0"/>
              <a:t/>
            </a:r>
            <a:br>
              <a:rPr lang="he-IL" sz="2000" dirty="0" smtClean="0"/>
            </a:br>
            <a:endParaRPr lang="he-IL" sz="2000" dirty="0" smtClean="0"/>
          </a:p>
          <a:p>
            <a:pPr>
              <a:buFont typeface="Arial" pitchFamily="34" charset="0"/>
              <a:buChar char="•"/>
            </a:pPr>
            <a:r>
              <a:rPr lang="he-IL" sz="2000" dirty="0" smtClean="0"/>
              <a:t>חלקי </a:t>
            </a:r>
            <a:r>
              <a:rPr lang="he-IL" sz="2000" b="1" dirty="0" smtClean="0"/>
              <a:t>הלֶגוֹ</a:t>
            </a:r>
            <a:r>
              <a:rPr lang="he-IL" sz="2000" dirty="0" smtClean="0"/>
              <a:t> – אלו חלקים קטנים של משחק המתחברים ביניהם לבניין נציב. תמר מדמה את חלקי הלגו ליכולת חברתית. היא מתארת את עצמה כמי שפגומה מבחינה חברתית, "לא מצליחה להתחבר באמת לאף אחד. חסר לי החלק הזה בנשמה שנצמד.." (ע' 96, </a:t>
            </a:r>
            <a:r>
              <a:rPr lang="he-IL" sz="2000" dirty="0" err="1" smtClean="0"/>
              <a:t>ע</a:t>
            </a:r>
            <a:r>
              <a:rPr lang="he-IL" sz="2000" dirty="0" smtClean="0"/>
              <a:t>' 169). כשהיא מתוודעת לאסף היא מרגישה שמצאה מישהו קרוב לה. (חלקי הלגו יוכלו להיצמד- ע' 314).</a:t>
            </a:r>
            <a:endParaRPr lang="he-IL"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strVal val="#ppt_w*0.70"/>
                                          </p:val>
                                        </p:tav>
                                        <p:tav tm="100000">
                                          <p:val>
                                            <p:strVal val="#ppt_w"/>
                                          </p:val>
                                        </p:tav>
                                      </p:tavLst>
                                    </p:anim>
                                    <p:anim calcmode="lin" valueType="num">
                                      <p:cBhvr>
                                        <p:cTn id="13" dur="1000" fill="hold"/>
                                        <p:tgtEl>
                                          <p:spTgt spid="2"/>
                                        </p:tgtEl>
                                        <p:attrNameLst>
                                          <p:attrName>ppt_h</p:attrName>
                                        </p:attrNameLst>
                                      </p:cBhvr>
                                      <p:tavLst>
                                        <p:tav tm="0">
                                          <p:val>
                                            <p:strVal val="#ppt_h"/>
                                          </p:val>
                                        </p:tav>
                                        <p:tav tm="100000">
                                          <p:val>
                                            <p:strVal val="#ppt_h"/>
                                          </p:val>
                                        </p:tav>
                                      </p:tavLst>
                                    </p:anim>
                                    <p:animEffect transition="in" filter="fade">
                                      <p:cBhvr>
                                        <p:cTn id="14" dur="1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25606"/>
                                        </p:tgtEl>
                                        <p:attrNameLst>
                                          <p:attrName>style.visibility</p:attrName>
                                        </p:attrNameLst>
                                      </p:cBhvr>
                                      <p:to>
                                        <p:strVal val="visible"/>
                                      </p:to>
                                    </p:set>
                                    <p:animEffect transition="in" filter="diamond(in)">
                                      <p:cBhvr>
                                        <p:cTn id="19" dur="2000"/>
                                        <p:tgtEl>
                                          <p:spTgt spid="25606"/>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25602"/>
                                        </p:tgtEl>
                                        <p:attrNameLst>
                                          <p:attrName>style.visibility</p:attrName>
                                        </p:attrNameLst>
                                      </p:cBhvr>
                                      <p:to>
                                        <p:strVal val="visible"/>
                                      </p:to>
                                    </p:set>
                                    <p:animEffect transition="in" filter="diamond(in)">
                                      <p:cBhvr>
                                        <p:cTn id="24" dur="2000"/>
                                        <p:tgtEl>
                                          <p:spTgt spid="25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מסרים ברומן</a:t>
            </a:r>
            <a:endParaRPr lang="he-IL"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מציין מיקום תוכן 2"/>
          <p:cNvSpPr>
            <a:spLocks noGrp="1"/>
          </p:cNvSpPr>
          <p:nvPr>
            <p:ph idx="1"/>
          </p:nvPr>
        </p:nvSpPr>
        <p:spPr>
          <a:xfrm>
            <a:off x="457200" y="1600201"/>
            <a:ext cx="8507288" cy="2476872"/>
          </a:xfrm>
        </p:spPr>
        <p:txBody>
          <a:bodyPr>
            <a:normAutofit/>
          </a:bodyPr>
          <a:lstStyle/>
          <a:p>
            <a:r>
              <a:rPr lang="he-IL" u="sng" dirty="0" smtClean="0">
                <a:solidFill>
                  <a:srgbClr val="00B050"/>
                </a:solidFill>
              </a:rPr>
              <a:t>אחריות חברתית וערבות הדדית- </a:t>
            </a:r>
            <a:r>
              <a:rPr lang="he-IL" sz="2400" dirty="0" smtClean="0"/>
              <a:t>החברה צריכה להכיר גם את הפינות "האפלות" של הקיום בה, הכרות קרובה, מכלי ראשון. זהו סיפור עלינו כחברה ועל הצורך לצאת מעצמנו, מעיסוק באני הפרטי אל עיסוק בכלל בחברה, בבחינת 'כל ישראל ערבים זה בזה'.</a:t>
            </a:r>
          </a:p>
          <a:p>
            <a:endParaRPr lang="he-IL" dirty="0"/>
          </a:p>
        </p:txBody>
      </p:sp>
      <p:sp>
        <p:nvSpPr>
          <p:cNvPr id="4" name="TextBox 3"/>
          <p:cNvSpPr txBox="1"/>
          <p:nvPr/>
        </p:nvSpPr>
        <p:spPr>
          <a:xfrm>
            <a:off x="467544" y="3645024"/>
            <a:ext cx="8208912" cy="2800767"/>
          </a:xfrm>
          <a:prstGeom prst="rect">
            <a:avLst/>
          </a:prstGeom>
          <a:noFill/>
        </p:spPr>
        <p:txBody>
          <a:bodyPr wrap="square" rtlCol="1">
            <a:spAutoFit/>
          </a:bodyPr>
          <a:lstStyle/>
          <a:p>
            <a:pPr>
              <a:buFont typeface="Arial" pitchFamily="34" charset="0"/>
              <a:buChar char="•"/>
            </a:pPr>
            <a:r>
              <a:rPr lang="he-IL" sz="3200" u="sng" dirty="0" smtClean="0">
                <a:solidFill>
                  <a:schemeClr val="accent3">
                    <a:lumMod val="75000"/>
                  </a:schemeClr>
                </a:solidFill>
              </a:rPr>
              <a:t>גורל מול בחירה חופשית-</a:t>
            </a:r>
            <a:r>
              <a:rPr lang="he-IL" dirty="0" smtClean="0"/>
              <a:t/>
            </a:r>
            <a:br>
              <a:rPr lang="he-IL" dirty="0" smtClean="0"/>
            </a:br>
            <a:r>
              <a:rPr lang="he-IL" sz="2400" dirty="0" smtClean="0"/>
              <a:t>בני אדם נקלעים לנסיבות שלא הם בחרו בהם, אך הם יכולים לבחור איך להתמודד איתן.</a:t>
            </a:r>
          </a:p>
          <a:p>
            <a:pPr>
              <a:buFont typeface="Arial" pitchFamily="34" charset="0"/>
              <a:buChar char="•"/>
            </a:pPr>
            <a:r>
              <a:rPr lang="he-IL" sz="2400" dirty="0" err="1" smtClean="0"/>
              <a:t>תאודורה</a:t>
            </a:r>
            <a:r>
              <a:rPr lang="he-IL" sz="2400" dirty="0" smtClean="0"/>
              <a:t> בוחרת להישאר במנזר כל השנים</a:t>
            </a:r>
          </a:p>
          <a:p>
            <a:pPr>
              <a:buFont typeface="Arial" pitchFamily="34" charset="0"/>
              <a:buChar char="•"/>
            </a:pPr>
            <a:r>
              <a:rPr lang="he-IL" sz="2400" dirty="0" smtClean="0"/>
              <a:t>תמר נקלעת לסיטואציה מורכבת ובוחרת לצאת למסע המסוכן על מנת להחזיר את אחיה למסלול.</a:t>
            </a:r>
          </a:p>
          <a:p>
            <a:pPr>
              <a:buFont typeface="Arial" pitchFamily="34" charset="0"/>
              <a:buChar char="•"/>
            </a:pPr>
            <a:r>
              <a:rPr lang="he-IL" sz="2400" dirty="0" smtClean="0"/>
              <a:t>אסף בוחר להמשיך את המסע שלכאורה איננו מחויב לו</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diamond(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amond(in)">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0"/>
        </a:gradFill>
        <a:effectLst/>
      </p:bgPr>
    </p:bg>
    <p:spTree>
      <p:nvGrpSpPr>
        <p:cNvPr id="1" name=""/>
        <p:cNvGrpSpPr/>
        <p:nvPr/>
      </p:nvGrpSpPr>
      <p:grpSpPr>
        <a:xfrm>
          <a:off x="0" y="0"/>
          <a:ext cx="0" cy="0"/>
          <a:chOff x="0" y="0"/>
          <a:chExt cx="0" cy="0"/>
        </a:xfrm>
      </p:grpSpPr>
      <p:pic>
        <p:nvPicPr>
          <p:cNvPr id="1026" name="Picture 2" descr="https://encrypted-tbn3.gstatic.com/images?q=tbn:ANd9GcRyBjLxgDraj0zn9MuojLWKJM0dFeb6zK0Gi62nu8d_msqdwUgkug"/>
          <p:cNvPicPr>
            <a:picLocks noChangeAspect="1" noChangeArrowheads="1"/>
          </p:cNvPicPr>
          <p:nvPr/>
        </p:nvPicPr>
        <p:blipFill>
          <a:blip r:embed="rId2" cstate="print"/>
          <a:srcRect/>
          <a:stretch>
            <a:fillRect/>
          </a:stretch>
        </p:blipFill>
        <p:spPr bwMode="auto">
          <a:xfrm>
            <a:off x="0" y="4797152"/>
            <a:ext cx="2574749" cy="2060848"/>
          </a:xfrm>
          <a:prstGeom prst="rect">
            <a:avLst/>
          </a:prstGeom>
          <a:noFill/>
        </p:spPr>
      </p:pic>
      <p:sp>
        <p:nvSpPr>
          <p:cNvPr id="3" name="TextBox 2"/>
          <p:cNvSpPr txBox="1"/>
          <p:nvPr/>
        </p:nvSpPr>
        <p:spPr>
          <a:xfrm>
            <a:off x="827584" y="980728"/>
            <a:ext cx="7056784" cy="4278094"/>
          </a:xfrm>
          <a:prstGeom prst="rect">
            <a:avLst/>
          </a:prstGeom>
          <a:noFill/>
        </p:spPr>
        <p:txBody>
          <a:bodyPr wrap="square" rtlCol="1">
            <a:spAutoFit/>
          </a:bodyPr>
          <a:lstStyle/>
          <a:p>
            <a:pPr>
              <a:buFont typeface="Arial" pitchFamily="34" charset="0"/>
              <a:buChar char="•"/>
            </a:pPr>
            <a:r>
              <a:rPr lang="he-IL" sz="3200" u="sng" dirty="0" smtClean="0">
                <a:solidFill>
                  <a:schemeClr val="accent3">
                    <a:lumMod val="50000"/>
                  </a:schemeClr>
                </a:solidFill>
              </a:rPr>
              <a:t>תפקידה של המשפחה-</a:t>
            </a:r>
            <a:r>
              <a:rPr lang="he-IL" dirty="0" smtClean="0"/>
              <a:t/>
            </a:r>
            <a:br>
              <a:rPr lang="he-IL" dirty="0" smtClean="0"/>
            </a:br>
            <a:r>
              <a:rPr lang="he-IL" sz="2400" dirty="0" smtClean="0"/>
              <a:t>הרומן מציג שתי משפחות, ובודק דרכן את הדגם הרצוי של משפחה: משפחתם של תמר ושי ומשפחתם של אסף, </a:t>
            </a:r>
            <a:r>
              <a:rPr lang="he-IL" sz="2400" dirty="0" err="1" smtClean="0"/>
              <a:t>רלי</a:t>
            </a:r>
            <a:r>
              <a:rPr lang="he-IL" sz="2400" dirty="0" smtClean="0"/>
              <a:t> ומוקי. לאה, אם חד-הורית, מהווה משפחה מן הסוג שהולך ומתפשט בחברה של ימינו.</a:t>
            </a:r>
            <a:br>
              <a:rPr lang="he-IL" sz="2400" dirty="0" smtClean="0"/>
            </a:br>
            <a:r>
              <a:rPr lang="he-IL" sz="2400" dirty="0" smtClean="0"/>
              <a:t>שתי המשפחות מעוצבות באמצעות אנלוגיה ניגודית. המשפחה של אסף חמה ותומכת. הוריו הם אנשים פשוטים המעניקים לילדיהם ביטחון ואהבה. הוריה של תמר משכילים, עוסקים במקצועות חופשיים, עסוקים בעצמם ומסוכסכים עם עצמם. האווירה בביתם היא של מתח, יש ביניהם ויכוחים ואין להורים פניות לטפל בילדים.</a:t>
            </a:r>
            <a:endParaRPr lang="he-IL"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500" fill="hold"/>
                                        <p:tgtEl>
                                          <p:spTgt spid="1026"/>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1026"/>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1026"/>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10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611560" y="1196752"/>
            <a:ext cx="7344816" cy="707886"/>
          </a:xfrm>
          <a:prstGeom prst="rect">
            <a:avLst/>
          </a:prstGeom>
          <a:noFill/>
        </p:spPr>
        <p:txBody>
          <a:bodyPr wrap="square" rtlCol="1">
            <a:spAutoFit/>
          </a:bodyPr>
          <a:lstStyle/>
          <a:p>
            <a:r>
              <a:rPr lang="he-IL" sz="4000" dirty="0" smtClean="0"/>
              <a:t>ביבליוגרפיה</a:t>
            </a:r>
            <a:endParaRPr lang="he-IL" sz="4000" dirty="0"/>
          </a:p>
        </p:txBody>
      </p:sp>
      <p:sp>
        <p:nvSpPr>
          <p:cNvPr id="3" name="TextBox 2"/>
          <p:cNvSpPr txBox="1"/>
          <p:nvPr/>
        </p:nvSpPr>
        <p:spPr>
          <a:xfrm>
            <a:off x="755576" y="2492896"/>
            <a:ext cx="6984776" cy="1600438"/>
          </a:xfrm>
          <a:prstGeom prst="rect">
            <a:avLst/>
          </a:prstGeom>
          <a:noFill/>
        </p:spPr>
        <p:txBody>
          <a:bodyPr wrap="square" rtlCol="1">
            <a:spAutoFit/>
          </a:bodyPr>
          <a:lstStyle/>
          <a:p>
            <a:pPr>
              <a:buFont typeface="Arial" pitchFamily="34" charset="0"/>
              <a:buChar char="•"/>
            </a:pPr>
            <a:r>
              <a:rPr lang="he-IL" sz="2000" b="1" dirty="0" smtClean="0"/>
              <a:t>אהובה </a:t>
            </a:r>
            <a:r>
              <a:rPr lang="he-IL" sz="2000" b="1" dirty="0" err="1" smtClean="0"/>
              <a:t>רקאנטי</a:t>
            </a:r>
            <a:r>
              <a:rPr lang="he-IL" sz="2000" b="1" dirty="0" smtClean="0"/>
              <a:t>, מישהו לרוץ איתו- הספר והסרט, אתר דעת</a:t>
            </a:r>
          </a:p>
          <a:p>
            <a:pPr>
              <a:buFont typeface="Arial" pitchFamily="34" charset="0"/>
              <a:buChar char="•"/>
            </a:pPr>
            <a:r>
              <a:rPr lang="he-IL" sz="2000" b="1" dirty="0" smtClean="0"/>
              <a:t>מתוקה </a:t>
            </a:r>
            <a:r>
              <a:rPr lang="he-IL" sz="2000" b="1" dirty="0" err="1" smtClean="0"/>
              <a:t>אלפר</a:t>
            </a:r>
            <a:r>
              <a:rPr lang="he-IL" sz="2000" b="1" dirty="0" smtClean="0"/>
              <a:t>, הערות למישהו לרוץ איתו, אתר דעת</a:t>
            </a:r>
          </a:p>
          <a:p>
            <a:pPr>
              <a:buFont typeface="Arial" pitchFamily="34" charset="0"/>
              <a:buChar char="•"/>
            </a:pPr>
            <a:r>
              <a:rPr lang="he-IL" sz="2000" b="1" dirty="0" smtClean="0"/>
              <a:t>אילנה </a:t>
            </a:r>
            <a:r>
              <a:rPr lang="he-IL" sz="2000" b="1" dirty="0" err="1" smtClean="0"/>
              <a:t>אלקד</a:t>
            </a:r>
            <a:r>
              <a:rPr lang="he-IL" sz="2000" b="1" dirty="0" smtClean="0"/>
              <a:t>-</a:t>
            </a:r>
            <a:r>
              <a:rPr lang="he-IL" sz="2000" b="1" dirty="0" err="1" smtClean="0"/>
              <a:t>להמן</a:t>
            </a:r>
            <a:r>
              <a:rPr lang="he-IL" sz="2000" b="1" dirty="0" smtClean="0"/>
              <a:t>, הקסם שבקשר</a:t>
            </a:r>
          </a:p>
          <a:p>
            <a:pPr>
              <a:buFont typeface="Arial" pitchFamily="34" charset="0"/>
              <a:buChar char="•"/>
            </a:pPr>
            <a:endParaRPr lang="he-IL" sz="2000" b="1" dirty="0" smtClean="0"/>
          </a:p>
          <a:p>
            <a:endParaRPr lang="he-I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836712"/>
            <a:ext cx="8064896" cy="523220"/>
          </a:xfrm>
          <a:prstGeom prst="rect">
            <a:avLst/>
          </a:prstGeom>
          <a:noFill/>
        </p:spPr>
        <p:txBody>
          <a:bodyPr wrap="square" rtlCol="1">
            <a:spAutoFit/>
          </a:bodyPr>
          <a:lstStyle/>
          <a:p>
            <a:r>
              <a:rPr lang="he-IL" sz="2800" dirty="0" smtClean="0">
                <a:solidFill>
                  <a:schemeClr val="accent3">
                    <a:lumMod val="50000"/>
                  </a:schemeClr>
                </a:solidFill>
              </a:rPr>
              <a:t>מבנה העלילה</a:t>
            </a:r>
            <a:r>
              <a:rPr lang="he-IL" dirty="0" smtClean="0"/>
              <a:t>:</a:t>
            </a:r>
            <a:endParaRPr lang="he-IL" dirty="0"/>
          </a:p>
        </p:txBody>
      </p:sp>
      <p:sp>
        <p:nvSpPr>
          <p:cNvPr id="3" name="TextBox 2"/>
          <p:cNvSpPr txBox="1"/>
          <p:nvPr/>
        </p:nvSpPr>
        <p:spPr>
          <a:xfrm>
            <a:off x="467544" y="1700808"/>
            <a:ext cx="7992888" cy="369332"/>
          </a:xfrm>
          <a:prstGeom prst="rect">
            <a:avLst/>
          </a:prstGeom>
          <a:noFill/>
        </p:spPr>
        <p:txBody>
          <a:bodyPr wrap="square" rtlCol="1">
            <a:spAutoFit/>
          </a:bodyPr>
          <a:lstStyle/>
          <a:p>
            <a:endParaRPr lang="he-IL" dirty="0"/>
          </a:p>
        </p:txBody>
      </p:sp>
      <p:sp>
        <p:nvSpPr>
          <p:cNvPr id="4" name="אליפסה 3"/>
          <p:cNvSpPr/>
          <p:nvPr/>
        </p:nvSpPr>
        <p:spPr>
          <a:xfrm>
            <a:off x="971600" y="908720"/>
            <a:ext cx="6984776" cy="540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5" name="TextBox 4"/>
          <p:cNvSpPr txBox="1"/>
          <p:nvPr/>
        </p:nvSpPr>
        <p:spPr>
          <a:xfrm>
            <a:off x="3347864" y="1556792"/>
            <a:ext cx="2304256" cy="461665"/>
          </a:xfrm>
          <a:prstGeom prst="rect">
            <a:avLst/>
          </a:prstGeom>
          <a:noFill/>
        </p:spPr>
        <p:txBody>
          <a:bodyPr wrap="square" rtlCol="1">
            <a:spAutoFit/>
          </a:bodyPr>
          <a:lstStyle/>
          <a:p>
            <a:r>
              <a:rPr lang="he-IL" sz="2400" u="sng" dirty="0" smtClean="0"/>
              <a:t>עלילה חיצונית</a:t>
            </a:r>
            <a:endParaRPr lang="he-IL" sz="2400" u="sng" dirty="0"/>
          </a:p>
        </p:txBody>
      </p:sp>
      <p:sp>
        <p:nvSpPr>
          <p:cNvPr id="6" name="אליפסה 5"/>
          <p:cNvSpPr/>
          <p:nvPr/>
        </p:nvSpPr>
        <p:spPr>
          <a:xfrm>
            <a:off x="2771800" y="2204864"/>
            <a:ext cx="3312368" cy="3024336"/>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TextBox 6"/>
          <p:cNvSpPr txBox="1"/>
          <p:nvPr/>
        </p:nvSpPr>
        <p:spPr>
          <a:xfrm>
            <a:off x="3203848" y="2708920"/>
            <a:ext cx="2304256" cy="1015663"/>
          </a:xfrm>
          <a:prstGeom prst="rect">
            <a:avLst/>
          </a:prstGeom>
          <a:noFill/>
        </p:spPr>
        <p:txBody>
          <a:bodyPr wrap="square" rtlCol="1">
            <a:spAutoFit/>
          </a:bodyPr>
          <a:lstStyle/>
          <a:p>
            <a:r>
              <a:rPr lang="he-IL" sz="2000" b="1" u="sng" dirty="0" smtClean="0"/>
              <a:t>עלילה פנימית-</a:t>
            </a:r>
            <a:r>
              <a:rPr lang="he-IL" sz="2000" b="1" dirty="0" smtClean="0"/>
              <a:t>מתרחשת בלב הגיבורים</a:t>
            </a:r>
            <a:endParaRPr lang="he-IL" sz="2000" b="1" dirty="0"/>
          </a:p>
        </p:txBody>
      </p:sp>
      <p:sp>
        <p:nvSpPr>
          <p:cNvPr id="8" name="TextBox 7"/>
          <p:cNvSpPr txBox="1"/>
          <p:nvPr/>
        </p:nvSpPr>
        <p:spPr>
          <a:xfrm>
            <a:off x="1547664" y="2132856"/>
            <a:ext cx="1080120" cy="646331"/>
          </a:xfrm>
          <a:prstGeom prst="rect">
            <a:avLst/>
          </a:prstGeom>
          <a:noFill/>
        </p:spPr>
        <p:txBody>
          <a:bodyPr wrap="square" rtlCol="1">
            <a:spAutoFit/>
          </a:bodyPr>
          <a:lstStyle/>
          <a:p>
            <a:r>
              <a:rPr lang="he-IL" dirty="0" smtClean="0"/>
              <a:t>הסיפור של תמר</a:t>
            </a:r>
            <a:endParaRPr lang="he-IL" dirty="0"/>
          </a:p>
        </p:txBody>
      </p:sp>
      <p:sp>
        <p:nvSpPr>
          <p:cNvPr id="9" name="TextBox 8"/>
          <p:cNvSpPr txBox="1"/>
          <p:nvPr/>
        </p:nvSpPr>
        <p:spPr>
          <a:xfrm>
            <a:off x="6228184" y="2420888"/>
            <a:ext cx="936104" cy="646331"/>
          </a:xfrm>
          <a:prstGeom prst="rect">
            <a:avLst/>
          </a:prstGeom>
          <a:noFill/>
        </p:spPr>
        <p:txBody>
          <a:bodyPr wrap="square" rtlCol="1">
            <a:spAutoFit/>
          </a:bodyPr>
          <a:lstStyle/>
          <a:p>
            <a:r>
              <a:rPr lang="he-IL" dirty="0" smtClean="0"/>
              <a:t>הסיפור של אסף</a:t>
            </a:r>
            <a:endParaRPr lang="he-I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diamond(in)">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dissolv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down)">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down)">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ppt_w</p:attrName>
                                        </p:attrNameLst>
                                      </p:cBhvr>
                                      <p:tavLst>
                                        <p:tav tm="0">
                                          <p:val>
                                            <p:strVal val="#ppt_w*2.5"/>
                                          </p:val>
                                        </p:tav>
                                        <p:tav tm="100000">
                                          <p:val>
                                            <p:strVal val="#ppt_w"/>
                                          </p:val>
                                        </p:tav>
                                      </p:tavLst>
                                    </p:anim>
                                    <p:anim calcmode="lin" valueType="num">
                                      <p:cBhvr>
                                        <p:cTn id="35" dur="500" fill="hold"/>
                                        <p:tgtEl>
                                          <p:spTgt spid="6"/>
                                        </p:tgtEl>
                                        <p:attrNameLst>
                                          <p:attrName>ppt_h</p:attrName>
                                        </p:attrNameLst>
                                      </p:cBhvr>
                                      <p:tavLst>
                                        <p:tav tm="0">
                                          <p:val>
                                            <p:strVal val="#ppt_h*0.01"/>
                                          </p:val>
                                        </p:tav>
                                        <p:tav tm="100000">
                                          <p:val>
                                            <p:strVal val="#ppt_h"/>
                                          </p:val>
                                        </p:tav>
                                      </p:tavLst>
                                    </p:anim>
                                    <p:anim calcmode="lin" valueType="num">
                                      <p:cBhvr>
                                        <p:cTn id="36" dur="500" fill="hold"/>
                                        <p:tgtEl>
                                          <p:spTgt spid="6"/>
                                        </p:tgtEl>
                                        <p:attrNameLst>
                                          <p:attrName>ppt_x</p:attrName>
                                        </p:attrNameLst>
                                      </p:cBhvr>
                                      <p:tavLst>
                                        <p:tav tm="0">
                                          <p:val>
                                            <p:strVal val="#ppt_x"/>
                                          </p:val>
                                        </p:tav>
                                        <p:tav tm="100000">
                                          <p:val>
                                            <p:strVal val="#ppt_x"/>
                                          </p:val>
                                        </p:tav>
                                      </p:tavLst>
                                    </p:anim>
                                    <p:anim calcmode="lin" valueType="num">
                                      <p:cBhvr>
                                        <p:cTn id="37" dur="500" fill="hold"/>
                                        <p:tgtEl>
                                          <p:spTgt spid="6"/>
                                        </p:tgtEl>
                                        <p:attrNameLst>
                                          <p:attrName>ppt_y</p:attrName>
                                        </p:attrNameLst>
                                      </p:cBhvr>
                                      <p:tavLst>
                                        <p:tav tm="0">
                                          <p:val>
                                            <p:strVal val="#ppt_h+1"/>
                                          </p:val>
                                        </p:tav>
                                        <p:tav tm="100000">
                                          <p:val>
                                            <p:strVal val="#ppt_y"/>
                                          </p:val>
                                        </p:tav>
                                      </p:tavLst>
                                    </p:anim>
                                    <p:animEffect transition="in" filter="fade">
                                      <p:cBhvr>
                                        <p:cTn id="38" dur="500"/>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circle(in)">
                                      <p:cBhvr>
                                        <p:cTn id="4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p:bldP spid="6" grpId="0" animBg="1"/>
      <p:bldP spid="7"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http://www.auburn.edu/academic/education/reading_genie/odysseys/detective.gif"/>
          <p:cNvPicPr>
            <a:picLocks noChangeAspect="1" noChangeArrowheads="1"/>
          </p:cNvPicPr>
          <p:nvPr/>
        </p:nvPicPr>
        <p:blipFill>
          <a:blip r:embed="rId2" cstate="print"/>
          <a:srcRect/>
          <a:stretch>
            <a:fillRect/>
          </a:stretch>
        </p:blipFill>
        <p:spPr bwMode="auto">
          <a:xfrm>
            <a:off x="0" y="548680"/>
            <a:ext cx="2241796" cy="1656184"/>
          </a:xfrm>
          <a:prstGeom prst="rect">
            <a:avLst/>
          </a:prstGeom>
          <a:noFill/>
        </p:spPr>
      </p:pic>
      <p:sp>
        <p:nvSpPr>
          <p:cNvPr id="2" name="כותרת 1"/>
          <p:cNvSpPr>
            <a:spLocks noGrp="1"/>
          </p:cNvSpPr>
          <p:nvPr>
            <p:ph type="title"/>
          </p:nvPr>
        </p:nvSpPr>
        <p:spPr/>
        <p:txBody>
          <a:bodyPr>
            <a:normAutofit/>
          </a:bodyPr>
          <a:lstStyle/>
          <a:p>
            <a:r>
              <a:rPr lang="he-IL" b="1" dirty="0" smtClean="0"/>
              <a:t>לאיזה ז'אנר=סוגה שייך הספר?</a:t>
            </a:r>
            <a:endParaRPr lang="he-IL" b="1" dirty="0"/>
          </a:p>
        </p:txBody>
      </p:sp>
      <p:sp>
        <p:nvSpPr>
          <p:cNvPr id="3" name="מציין מיקום תוכן 2"/>
          <p:cNvSpPr>
            <a:spLocks noGrp="1"/>
          </p:cNvSpPr>
          <p:nvPr>
            <p:ph idx="1"/>
          </p:nvPr>
        </p:nvSpPr>
        <p:spPr>
          <a:xfrm>
            <a:off x="467544" y="1628800"/>
            <a:ext cx="8229600" cy="4525963"/>
          </a:xfrm>
        </p:spPr>
        <p:txBody>
          <a:bodyPr>
            <a:normAutofit fontScale="77500" lnSpcReduction="20000"/>
          </a:bodyPr>
          <a:lstStyle/>
          <a:p>
            <a:r>
              <a:rPr lang="he-IL"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רומן בלשי</a:t>
            </a:r>
          </a:p>
          <a:p>
            <a:pPr>
              <a:buNone/>
            </a:pPr>
            <a:r>
              <a:rPr lang="he-IL" dirty="0" smtClean="0"/>
              <a:t>     הגדרה: רומן שבמרכזו חידה </a:t>
            </a:r>
            <a:r>
              <a:rPr lang="he-IL" dirty="0"/>
              <a:t>האמורה להיפתר והעלאת אירוע מסתורי שאמור להתפענח. </a:t>
            </a:r>
            <a:r>
              <a:rPr lang="he-IL" dirty="0" smtClean="0"/>
              <a:t/>
            </a:r>
            <a:br>
              <a:rPr lang="he-IL" dirty="0" smtClean="0"/>
            </a:br>
            <a:r>
              <a:rPr lang="he-IL" dirty="0"/>
              <a:t>ביצירה הבלשית הדמות המרכזית היא דמותו של הבלש-החוקר, העוקב אחר הפושע ומנסה לחשוף אותו ואת מניעיו.</a:t>
            </a:r>
            <a:r>
              <a:rPr lang="he-IL" dirty="0" smtClean="0"/>
              <a:t/>
            </a:r>
            <a:br>
              <a:rPr lang="he-IL" dirty="0" smtClean="0"/>
            </a:br>
            <a:r>
              <a:rPr lang="he-IL" dirty="0" smtClean="0"/>
              <a:t/>
            </a:r>
            <a:br>
              <a:rPr lang="he-IL" dirty="0" smtClean="0"/>
            </a:br>
            <a:r>
              <a:rPr lang="he-IL" dirty="0" smtClean="0">
                <a:solidFill>
                  <a:schemeClr val="accent4">
                    <a:lumMod val="75000"/>
                  </a:schemeClr>
                </a:solidFill>
              </a:rPr>
              <a:t>מי הבלש?</a:t>
            </a:r>
          </a:p>
          <a:p>
            <a:pPr>
              <a:buNone/>
            </a:pPr>
            <a:r>
              <a:rPr lang="he-IL" dirty="0" smtClean="0"/>
              <a:t>    אסף- צריך לפענח את מניעיה של תמר ולמצוא אותה.</a:t>
            </a:r>
          </a:p>
          <a:p>
            <a:pPr>
              <a:buNone/>
            </a:pPr>
            <a:r>
              <a:rPr lang="he-IL" dirty="0" smtClean="0"/>
              <a:t>    תמר-חיפושים אחר שי, חדירה מחושבת למעון של פסח והוצאתו משם.</a:t>
            </a:r>
            <a:br>
              <a:rPr lang="he-IL" dirty="0" smtClean="0"/>
            </a:br>
            <a:endParaRPr lang="he-IL" dirty="0" smtClean="0"/>
          </a:p>
          <a:p>
            <a:pPr>
              <a:buNone/>
            </a:pPr>
            <a:r>
              <a:rPr lang="he-IL" dirty="0" smtClean="0"/>
              <a:t>    ברומן </a:t>
            </a:r>
            <a:r>
              <a:rPr lang="he-IL" dirty="0"/>
              <a:t>מסוג שכזה יש פושעים ונוכלים ושוטרים וחוקרים </a:t>
            </a:r>
            <a:r>
              <a:rPr lang="he-IL" dirty="0" smtClean="0"/>
              <a:t>ובלשים,  ועלילה </a:t>
            </a:r>
            <a:r>
              <a:rPr lang="he-IL" dirty="0"/>
              <a:t>שמסתבכת, מתקדמת ונסוגה עד לסיומה הטוב. </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dissolv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9" presetClass="entr" presetSubtype="0" accel="100000" fill="hold" nodeType="clickEffect">
                                  <p:stCondLst>
                                    <p:cond delay="0"/>
                                  </p:stCondLst>
                                  <p:childTnLst>
                                    <p:set>
                                      <p:cBhvr>
                                        <p:cTn id="36" dur="1" fill="hold">
                                          <p:stCondLst>
                                            <p:cond delay="0"/>
                                          </p:stCondLst>
                                        </p:cTn>
                                        <p:tgtEl>
                                          <p:spTgt spid="5124"/>
                                        </p:tgtEl>
                                        <p:attrNameLst>
                                          <p:attrName>style.visibility</p:attrName>
                                        </p:attrNameLst>
                                      </p:cBhvr>
                                      <p:to>
                                        <p:strVal val="visible"/>
                                      </p:to>
                                    </p:set>
                                    <p:anim calcmode="lin" valueType="num">
                                      <p:cBhvr>
                                        <p:cTn id="37" dur="500" fill="hold"/>
                                        <p:tgtEl>
                                          <p:spTgt spid="5124"/>
                                        </p:tgtEl>
                                        <p:attrNameLst>
                                          <p:attrName>ppt_h</p:attrName>
                                        </p:attrNameLst>
                                      </p:cBhvr>
                                      <p:tavLst>
                                        <p:tav tm="0">
                                          <p:val>
                                            <p:strVal val="#ppt_h/20"/>
                                          </p:val>
                                        </p:tav>
                                        <p:tav tm="50000">
                                          <p:val>
                                            <p:strVal val="#ppt_h/20"/>
                                          </p:val>
                                        </p:tav>
                                        <p:tav tm="100000">
                                          <p:val>
                                            <p:strVal val="#ppt_h"/>
                                          </p:val>
                                        </p:tav>
                                      </p:tavLst>
                                    </p:anim>
                                    <p:anim calcmode="lin" valueType="num">
                                      <p:cBhvr>
                                        <p:cTn id="38" dur="500" fill="hold"/>
                                        <p:tgtEl>
                                          <p:spTgt spid="5124"/>
                                        </p:tgtEl>
                                        <p:attrNameLst>
                                          <p:attrName>ppt_w</p:attrName>
                                        </p:attrNameLst>
                                      </p:cBhvr>
                                      <p:tavLst>
                                        <p:tav tm="0">
                                          <p:val>
                                            <p:strVal val="#ppt_w+.3"/>
                                          </p:val>
                                        </p:tav>
                                        <p:tav tm="50000">
                                          <p:val>
                                            <p:strVal val="#ppt_w+.3"/>
                                          </p:val>
                                        </p:tav>
                                        <p:tav tm="100000">
                                          <p:val>
                                            <p:strVal val="#ppt_w"/>
                                          </p:val>
                                        </p:tav>
                                      </p:tavLst>
                                    </p:anim>
                                    <p:anim calcmode="lin" valueType="num">
                                      <p:cBhvr>
                                        <p:cTn id="39" dur="500" fill="hold"/>
                                        <p:tgtEl>
                                          <p:spTgt spid="5124"/>
                                        </p:tgtEl>
                                        <p:attrNameLst>
                                          <p:attrName>ppt_x</p:attrName>
                                        </p:attrNameLst>
                                      </p:cBhvr>
                                      <p:tavLst>
                                        <p:tav tm="0">
                                          <p:val>
                                            <p:strVal val="#ppt_x-.3"/>
                                          </p:val>
                                        </p:tav>
                                        <p:tav tm="50000">
                                          <p:val>
                                            <p:strVal val="#ppt_x"/>
                                          </p:val>
                                        </p:tav>
                                        <p:tav tm="100000">
                                          <p:val>
                                            <p:strVal val="#ppt_x"/>
                                          </p:val>
                                        </p:tav>
                                      </p:tavLst>
                                    </p:anim>
                                    <p:anim calcmode="lin" valueType="num">
                                      <p:cBhvr>
                                        <p:cTn id="40" dur="500" fill="hold"/>
                                        <p:tgtEl>
                                          <p:spTgt spid="51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259632" y="620688"/>
            <a:ext cx="7416824" cy="707886"/>
          </a:xfrm>
          <a:prstGeom prst="rect">
            <a:avLst/>
          </a:prstGeom>
          <a:noFill/>
        </p:spPr>
        <p:txBody>
          <a:bodyPr wrap="square" rtlCol="1">
            <a:spAutoFit/>
          </a:bodyPr>
          <a:lstStyle/>
          <a:p>
            <a:pPr>
              <a:buFont typeface="Arial" pitchFamily="34" charset="0"/>
              <a:buChar char="•"/>
            </a:pPr>
            <a:r>
              <a:rPr lang="he-IL" sz="4000" b="1" dirty="0" smtClean="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rPr>
              <a:t>רומן ריאליסטי</a:t>
            </a:r>
            <a:endParaRPr lang="he-IL" sz="4000" b="1" dirty="0">
              <a:ln w="18000">
                <a:solidFill>
                  <a:schemeClr val="accent2">
                    <a:satMod val="140000"/>
                  </a:schemeClr>
                </a:solidFill>
                <a:prstDash val="solid"/>
                <a:miter lim="800000"/>
              </a:ln>
              <a:solidFill>
                <a:srgbClr val="92D050"/>
              </a:solidFill>
              <a:effectLst>
                <a:outerShdw blurRad="25500" dist="23000" dir="7020000" algn="tl">
                  <a:srgbClr val="000000">
                    <a:alpha val="50000"/>
                  </a:srgbClr>
                </a:outerShdw>
              </a:effectLst>
            </a:endParaRPr>
          </a:p>
        </p:txBody>
      </p:sp>
      <p:sp>
        <p:nvSpPr>
          <p:cNvPr id="7" name="TextBox 6"/>
          <p:cNvSpPr txBox="1"/>
          <p:nvPr/>
        </p:nvSpPr>
        <p:spPr>
          <a:xfrm>
            <a:off x="7380312" y="3645024"/>
            <a:ext cx="1440160" cy="369332"/>
          </a:xfrm>
          <a:prstGeom prst="rect">
            <a:avLst/>
          </a:prstGeom>
          <a:noFill/>
        </p:spPr>
        <p:txBody>
          <a:bodyPr wrap="square" rtlCol="1">
            <a:spAutoFit/>
          </a:bodyPr>
          <a:lstStyle/>
          <a:p>
            <a:r>
              <a:rPr lang="he-IL" b="1" dirty="0" smtClean="0">
                <a:solidFill>
                  <a:schemeClr val="accent2">
                    <a:lumMod val="50000"/>
                  </a:schemeClr>
                </a:solidFill>
              </a:rPr>
              <a:t>דוגמאות:</a:t>
            </a:r>
            <a:endParaRPr lang="he-IL" b="1" dirty="0">
              <a:solidFill>
                <a:schemeClr val="accent2">
                  <a:lumMod val="50000"/>
                </a:schemeClr>
              </a:solidFill>
            </a:endParaRPr>
          </a:p>
        </p:txBody>
      </p:sp>
      <p:sp>
        <p:nvSpPr>
          <p:cNvPr id="8" name="TextBox 7"/>
          <p:cNvSpPr txBox="1"/>
          <p:nvPr/>
        </p:nvSpPr>
        <p:spPr>
          <a:xfrm>
            <a:off x="755576" y="4077072"/>
            <a:ext cx="3960440" cy="2585323"/>
          </a:xfrm>
          <a:prstGeom prst="rect">
            <a:avLst/>
          </a:prstGeom>
          <a:noFill/>
        </p:spPr>
        <p:txBody>
          <a:bodyPr wrap="square" rtlCol="1">
            <a:spAutoFit/>
          </a:bodyPr>
          <a:lstStyle/>
          <a:p>
            <a:r>
              <a:rPr lang="he-IL" b="1" dirty="0" smtClean="0"/>
              <a:t>מצליח</a:t>
            </a:r>
            <a:r>
              <a:rPr lang="he-IL" b="1" dirty="0" smtClean="0">
                <a:solidFill>
                  <a:srgbClr val="C00000"/>
                </a:solidFill>
              </a:rPr>
              <a:t>:"</a:t>
            </a:r>
            <a:r>
              <a:rPr lang="he-IL" dirty="0" smtClean="0">
                <a:solidFill>
                  <a:srgbClr val="C00000"/>
                </a:solidFill>
              </a:rPr>
              <a:t>מה נורא קשורה? היא לא יכולה לזוז מטר בלי הכלבה... אני? מאיפה לי? היא ... היא לא מספרת רק שומעת. ... היא - איך אני יסביר לך - אתה מדבר איתה והיא שומעת. אז יש לך ברירה? אתה שופך </a:t>
            </a:r>
            <a:r>
              <a:rPr lang="he-IL" dirty="0" err="1" smtClean="0">
                <a:solidFill>
                  <a:srgbClr val="C00000"/>
                </a:solidFill>
              </a:rPr>
              <a:t>הכל</a:t>
            </a:r>
            <a:r>
              <a:rPr lang="he-IL" dirty="0" smtClean="0">
                <a:solidFill>
                  <a:srgbClr val="C00000"/>
                </a:solidFill>
              </a:rPr>
              <a:t> חופשי. קטעים איתה... למה היא אשכרה רוצה לשמוע אותך. הבנת אותי? מעניין אותה החיים שלך." [</a:t>
            </a:r>
            <a:r>
              <a:rPr lang="he-IL" dirty="0" err="1" smtClean="0">
                <a:solidFill>
                  <a:srgbClr val="C00000"/>
                </a:solidFill>
              </a:rPr>
              <a:t>עמ</a:t>
            </a:r>
            <a:r>
              <a:rPr lang="he-IL" dirty="0" smtClean="0">
                <a:solidFill>
                  <a:srgbClr val="C00000"/>
                </a:solidFill>
              </a:rPr>
              <a:t>' 177]</a:t>
            </a:r>
            <a:endParaRPr lang="he-IL" b="1" dirty="0" smtClean="0"/>
          </a:p>
          <a:p>
            <a:r>
              <a:rPr lang="he-IL" dirty="0" smtClean="0"/>
              <a:t>...</a:t>
            </a:r>
            <a:endParaRPr lang="he-IL" dirty="0">
              <a:solidFill>
                <a:srgbClr val="C00000"/>
              </a:solidFill>
            </a:endParaRPr>
          </a:p>
        </p:txBody>
      </p:sp>
      <p:sp>
        <p:nvSpPr>
          <p:cNvPr id="9" name="TextBox 8"/>
          <p:cNvSpPr txBox="1"/>
          <p:nvPr/>
        </p:nvSpPr>
        <p:spPr>
          <a:xfrm>
            <a:off x="5220072" y="4077072"/>
            <a:ext cx="3168352" cy="2308324"/>
          </a:xfrm>
          <a:prstGeom prst="rect">
            <a:avLst/>
          </a:prstGeom>
          <a:noFill/>
        </p:spPr>
        <p:txBody>
          <a:bodyPr wrap="square" rtlCol="1">
            <a:spAutoFit/>
          </a:bodyPr>
          <a:lstStyle/>
          <a:p>
            <a:r>
              <a:rPr lang="he-IL" b="1" dirty="0" smtClean="0"/>
              <a:t>פסח:</a:t>
            </a:r>
            <a:r>
              <a:rPr lang="he-IL" dirty="0" smtClean="0"/>
              <a:t>"</a:t>
            </a:r>
            <a:r>
              <a:rPr lang="he-IL" dirty="0" smtClean="0">
                <a:solidFill>
                  <a:srgbClr val="0070C0"/>
                </a:solidFill>
              </a:rPr>
              <a:t>עכשיו </a:t>
            </a:r>
            <a:r>
              <a:rPr lang="he-IL" dirty="0">
                <a:solidFill>
                  <a:srgbClr val="0070C0"/>
                </a:solidFill>
              </a:rPr>
              <a:t>יש שתי אפשרויות. או שתגידי בטובות עם מי דברת, או שנכריח אותך. מה החלטת</a:t>
            </a:r>
            <a:r>
              <a:rPr lang="he-IL" dirty="0" smtClean="0">
                <a:solidFill>
                  <a:srgbClr val="0070C0"/>
                </a:solidFill>
              </a:rPr>
              <a:t>?" [</a:t>
            </a:r>
            <a:r>
              <a:rPr lang="he-IL" dirty="0" err="1">
                <a:solidFill>
                  <a:srgbClr val="0070C0"/>
                </a:solidFill>
              </a:rPr>
              <a:t>עמ</a:t>
            </a:r>
            <a:r>
              <a:rPr lang="he-IL" dirty="0">
                <a:solidFill>
                  <a:srgbClr val="0070C0"/>
                </a:solidFill>
              </a:rPr>
              <a:t>' 232]</a:t>
            </a:r>
            <a:r>
              <a:rPr lang="he-IL" dirty="0" smtClean="0">
                <a:solidFill>
                  <a:srgbClr val="0070C0"/>
                </a:solidFill>
              </a:rPr>
              <a:t/>
            </a:r>
            <a:br>
              <a:rPr lang="he-IL" dirty="0" smtClean="0">
                <a:solidFill>
                  <a:srgbClr val="0070C0"/>
                </a:solidFill>
              </a:rPr>
            </a:br>
            <a:r>
              <a:rPr lang="he-IL" dirty="0" smtClean="0">
                <a:solidFill>
                  <a:srgbClr val="0070C0"/>
                </a:solidFill>
              </a:rPr>
              <a:t>"קומי</a:t>
            </a:r>
            <a:r>
              <a:rPr lang="he-IL" dirty="0">
                <a:solidFill>
                  <a:srgbClr val="0070C0"/>
                </a:solidFill>
              </a:rPr>
              <a:t>. הפעם יצאת מזה. מסריח לי עד השמיים, אבל בפוקס יצאת. עכשיו תפתחי טוב </a:t>
            </a:r>
            <a:r>
              <a:rPr lang="he-IL" dirty="0" err="1">
                <a:solidFill>
                  <a:srgbClr val="0070C0"/>
                </a:solidFill>
              </a:rPr>
              <a:t>טוב</a:t>
            </a:r>
            <a:r>
              <a:rPr lang="he-IL" dirty="0">
                <a:solidFill>
                  <a:srgbClr val="0070C0"/>
                </a:solidFill>
              </a:rPr>
              <a:t> </a:t>
            </a:r>
            <a:r>
              <a:rPr lang="he-IL" dirty="0" smtClean="0">
                <a:solidFill>
                  <a:srgbClr val="0070C0"/>
                </a:solidFill>
              </a:rPr>
              <a:t>אוזניים":[</a:t>
            </a:r>
            <a:r>
              <a:rPr lang="he-IL" dirty="0">
                <a:solidFill>
                  <a:srgbClr val="0070C0"/>
                </a:solidFill>
              </a:rPr>
              <a:t>233]</a:t>
            </a:r>
          </a:p>
        </p:txBody>
      </p:sp>
      <p:sp>
        <p:nvSpPr>
          <p:cNvPr id="11" name="הסבר אליפטי 10"/>
          <p:cNvSpPr/>
          <p:nvPr/>
        </p:nvSpPr>
        <p:spPr>
          <a:xfrm>
            <a:off x="755576" y="1196752"/>
            <a:ext cx="7920880" cy="2808312"/>
          </a:xfrm>
          <a:prstGeom prst="wedgeEllipseCallout">
            <a:avLst>
              <a:gd name="adj1" fmla="val -54625"/>
              <a:gd name="adj2" fmla="val 46157"/>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tx1"/>
                </a:solidFill>
              </a:rPr>
              <a:t>הגדרה:</a:t>
            </a:r>
          </a:p>
          <a:p>
            <a:pPr algn="ctr"/>
            <a:r>
              <a:rPr lang="he-IL" sz="2000" dirty="0" smtClean="0">
                <a:solidFill>
                  <a:schemeClr val="tx1"/>
                </a:solidFill>
              </a:rPr>
              <a:t>יצירה שיש בה חיקוי נאמן למציאות. </a:t>
            </a:r>
            <a:br>
              <a:rPr lang="he-IL" sz="2000" dirty="0" smtClean="0">
                <a:solidFill>
                  <a:schemeClr val="tx1"/>
                </a:solidFill>
              </a:rPr>
            </a:br>
            <a:r>
              <a:rPr lang="he-IL" sz="2000" dirty="0" smtClean="0">
                <a:solidFill>
                  <a:schemeClr val="tx1"/>
                </a:solidFill>
              </a:rPr>
              <a:t>יש ביצירה נאמנות לעובדות; מלאוּת של תיאור, בבחינת הצגה מפורטת של מקום וזמן, ועלילה שיש בה אמינות משכנעת והיגיון; קיימת ביצירה נאמנות לסגנון הדיבור של הדמויות, כאשר חלק מן הדמויות מעוצבות באמצעות השפה ודרך המשלבים הלשוניים השונים.</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p:cTn id="15" dur="500" fill="hold"/>
                                        <p:tgtEl>
                                          <p:spTgt spid="11"/>
                                        </p:tgtEl>
                                        <p:attrNameLst>
                                          <p:attrName>ppt_w</p:attrName>
                                        </p:attrNameLst>
                                      </p:cBhvr>
                                      <p:tavLst>
                                        <p:tav tm="0">
                                          <p:val>
                                            <p:fltVal val="0"/>
                                          </p:val>
                                        </p:tav>
                                        <p:tav tm="100000">
                                          <p:val>
                                            <p:strVal val="#ppt_w"/>
                                          </p:val>
                                        </p:tav>
                                      </p:tavLst>
                                    </p:anim>
                                    <p:anim calcmode="lin" valueType="num">
                                      <p:cBhvr>
                                        <p:cTn id="16" dur="500" fill="hold"/>
                                        <p:tgtEl>
                                          <p:spTgt spid="11"/>
                                        </p:tgtEl>
                                        <p:attrNameLst>
                                          <p:attrName>ppt_h</p:attrName>
                                        </p:attrNameLst>
                                      </p:cBhvr>
                                      <p:tavLst>
                                        <p:tav tm="0">
                                          <p:val>
                                            <p:fltVal val="0"/>
                                          </p:val>
                                        </p:tav>
                                        <p:tav tm="100000">
                                          <p:val>
                                            <p:strVal val="#ppt_h"/>
                                          </p:val>
                                        </p:tav>
                                      </p:tavLst>
                                    </p:anim>
                                    <p:anim calcmode="lin" valueType="num">
                                      <p:cBhvr>
                                        <p:cTn id="17" dur="500" fill="hold"/>
                                        <p:tgtEl>
                                          <p:spTgt spid="11"/>
                                        </p:tgtEl>
                                        <p:attrNameLst>
                                          <p:attrName>style.rotation</p:attrName>
                                        </p:attrNameLst>
                                      </p:cBhvr>
                                      <p:tavLst>
                                        <p:tav tm="0">
                                          <p:val>
                                            <p:fltVal val="360"/>
                                          </p:val>
                                        </p:tav>
                                        <p:tav tm="100000">
                                          <p:val>
                                            <p:fltVal val="0"/>
                                          </p:val>
                                        </p:tav>
                                      </p:tavLst>
                                    </p:anim>
                                    <p:animEffect transition="in" filter="fad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55"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p:cTn id="23" dur="1000" fill="hold"/>
                                        <p:tgtEl>
                                          <p:spTgt spid="7"/>
                                        </p:tgtEl>
                                        <p:attrNameLst>
                                          <p:attrName>ppt_w</p:attrName>
                                        </p:attrNameLst>
                                      </p:cBhvr>
                                      <p:tavLst>
                                        <p:tav tm="0">
                                          <p:val>
                                            <p:strVal val="#ppt_w*0.70"/>
                                          </p:val>
                                        </p:tav>
                                        <p:tav tm="100000">
                                          <p:val>
                                            <p:strVal val="#ppt_w"/>
                                          </p:val>
                                        </p:tav>
                                      </p:tavLst>
                                    </p:anim>
                                    <p:anim calcmode="lin" valueType="num">
                                      <p:cBhvr>
                                        <p:cTn id="24" dur="1000" fill="hold"/>
                                        <p:tgtEl>
                                          <p:spTgt spid="7"/>
                                        </p:tgtEl>
                                        <p:attrNameLst>
                                          <p:attrName>ppt_h</p:attrName>
                                        </p:attrNameLst>
                                      </p:cBhvr>
                                      <p:tavLst>
                                        <p:tav tm="0">
                                          <p:val>
                                            <p:strVal val="#ppt_h"/>
                                          </p:val>
                                        </p:tav>
                                        <p:tav tm="100000">
                                          <p:val>
                                            <p:strVal val="#ppt_h"/>
                                          </p:val>
                                        </p:tav>
                                      </p:tavLst>
                                    </p:anim>
                                    <p:animEffect transition="in" filter="fade">
                                      <p:cBhvr>
                                        <p:cTn id="25" dur="10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linds(horizont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blinds(horizontal)">
                                      <p:cBhvr>
                                        <p:cTn id="3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19672" y="836712"/>
            <a:ext cx="6624736" cy="461665"/>
          </a:xfrm>
          <a:prstGeom prst="rect">
            <a:avLst/>
          </a:prstGeom>
          <a:noFill/>
        </p:spPr>
        <p:txBody>
          <a:bodyPr wrap="square" rtlCol="1">
            <a:spAutoFit/>
          </a:bodyPr>
          <a:lstStyle/>
          <a:p>
            <a:r>
              <a:rPr lang="he-IL" sz="2400" dirty="0" smtClean="0">
                <a:solidFill>
                  <a:schemeClr val="accent3">
                    <a:lumMod val="75000"/>
                  </a:schemeClr>
                </a:solidFill>
              </a:rPr>
              <a:t>דוגמאות לריאליזם באמנות:</a:t>
            </a:r>
            <a:endParaRPr lang="he-IL" sz="2400" dirty="0">
              <a:solidFill>
                <a:schemeClr val="accent3">
                  <a:lumMod val="75000"/>
                </a:schemeClr>
              </a:solidFill>
            </a:endParaRPr>
          </a:p>
        </p:txBody>
      </p:sp>
      <p:pic>
        <p:nvPicPr>
          <p:cNvPr id="4" name="Picture 2" descr="http://www.artportal.co.il/_uploads/imagesgallery/33water-AdamGershoni.jpg"/>
          <p:cNvPicPr>
            <a:picLocks noChangeAspect="1" noChangeArrowheads="1"/>
          </p:cNvPicPr>
          <p:nvPr/>
        </p:nvPicPr>
        <p:blipFill>
          <a:blip r:embed="rId2" cstate="print"/>
          <a:srcRect/>
          <a:stretch>
            <a:fillRect/>
          </a:stretch>
        </p:blipFill>
        <p:spPr bwMode="auto">
          <a:xfrm>
            <a:off x="1043608" y="3717032"/>
            <a:ext cx="3233228" cy="2900667"/>
          </a:xfrm>
          <a:prstGeom prst="rect">
            <a:avLst/>
          </a:prstGeom>
          <a:noFill/>
        </p:spPr>
      </p:pic>
      <p:pic>
        <p:nvPicPr>
          <p:cNvPr id="16386" name="Picture 2" descr="קובץ:Jean-François Millet - Gleaners - Google Art Project 2.jpg"/>
          <p:cNvPicPr>
            <a:picLocks noChangeAspect="1" noChangeArrowheads="1"/>
          </p:cNvPicPr>
          <p:nvPr/>
        </p:nvPicPr>
        <p:blipFill>
          <a:blip r:embed="rId3" cstate="print"/>
          <a:srcRect/>
          <a:stretch>
            <a:fillRect/>
          </a:stretch>
        </p:blipFill>
        <p:spPr bwMode="auto">
          <a:xfrm>
            <a:off x="323528" y="332656"/>
            <a:ext cx="4355976" cy="3261538"/>
          </a:xfrm>
          <a:prstGeom prst="rect">
            <a:avLst/>
          </a:prstGeom>
          <a:noFill/>
        </p:spPr>
      </p:pic>
      <p:sp>
        <p:nvSpPr>
          <p:cNvPr id="6" name="TextBox 5"/>
          <p:cNvSpPr txBox="1"/>
          <p:nvPr/>
        </p:nvSpPr>
        <p:spPr>
          <a:xfrm>
            <a:off x="1547664" y="332656"/>
            <a:ext cx="2880320" cy="369332"/>
          </a:xfrm>
          <a:prstGeom prst="rect">
            <a:avLst/>
          </a:prstGeom>
          <a:noFill/>
        </p:spPr>
        <p:txBody>
          <a:bodyPr wrap="square" rtlCol="1">
            <a:spAutoFit/>
          </a:bodyPr>
          <a:lstStyle/>
          <a:p>
            <a:r>
              <a:rPr lang="he-IL" dirty="0" smtClean="0"/>
              <a:t>ז'אן פרנסואה מילה</a:t>
            </a:r>
            <a:endParaRPr lang="he-IL" dirty="0"/>
          </a:p>
        </p:txBody>
      </p:sp>
      <p:pic>
        <p:nvPicPr>
          <p:cNvPr id="16388" name="Picture 4" descr="http://lacomunidad.elpais.com/blogfiles/a2m/Memory-of-that-house.jpg"/>
          <p:cNvPicPr>
            <a:picLocks noChangeAspect="1" noChangeArrowheads="1"/>
          </p:cNvPicPr>
          <p:nvPr/>
        </p:nvPicPr>
        <p:blipFill>
          <a:blip r:embed="rId4" cstate="print"/>
          <a:srcRect/>
          <a:stretch>
            <a:fillRect/>
          </a:stretch>
        </p:blipFill>
        <p:spPr bwMode="auto">
          <a:xfrm>
            <a:off x="4932040" y="1556792"/>
            <a:ext cx="3613112" cy="5178794"/>
          </a:xfrm>
          <a:prstGeom prst="rect">
            <a:avLst/>
          </a:prstGeom>
          <a:noFill/>
        </p:spPr>
      </p:pic>
      <p:sp>
        <p:nvSpPr>
          <p:cNvPr id="8" name="TextBox 7"/>
          <p:cNvSpPr txBox="1"/>
          <p:nvPr/>
        </p:nvSpPr>
        <p:spPr>
          <a:xfrm>
            <a:off x="6516216" y="1700808"/>
            <a:ext cx="1656184" cy="369332"/>
          </a:xfrm>
          <a:prstGeom prst="rect">
            <a:avLst/>
          </a:prstGeom>
          <a:noFill/>
        </p:spPr>
        <p:txBody>
          <a:bodyPr wrap="square" rtlCol="1">
            <a:spAutoFit/>
          </a:bodyPr>
          <a:lstStyle/>
          <a:p>
            <a:r>
              <a:rPr lang="he-IL" dirty="0" err="1" smtClean="0"/>
              <a:t>מילקה</a:t>
            </a:r>
            <a:endParaRPr lang="he-I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52"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animScale>
                                      <p:cBhvr>
                                        <p:cTn id="11" dur="1000" decel="50000" fill="hold">
                                          <p:stCondLst>
                                            <p:cond delay="0"/>
                                          </p:stCondLst>
                                        </p:cTn>
                                        <p:tgtEl>
                                          <p:spTgt spid="1638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2" dur="1000" decel="50000" fill="hold">
                                          <p:stCondLst>
                                            <p:cond delay="0"/>
                                          </p:stCondLst>
                                        </p:cTn>
                                        <p:tgtEl>
                                          <p:spTgt spid="16388"/>
                                        </p:tgtEl>
                                        <p:attrNameLst>
                                          <p:attrName>ppt_x</p:attrName>
                                          <p:attrName>ppt_y</p:attrName>
                                        </p:attrNameLst>
                                      </p:cBhvr>
                                    </p:animMotion>
                                    <p:animEffect transition="in" filter="fade">
                                      <p:cBhvr>
                                        <p:cTn id="13" dur="1000"/>
                                        <p:tgtEl>
                                          <p:spTgt spid="16388"/>
                                        </p:tgtEl>
                                      </p:cBhvr>
                                    </p:animEffect>
                                  </p:childTnLst>
                                </p:cTn>
                              </p:par>
                            </p:childTnLst>
                          </p:cTn>
                        </p:par>
                      </p:childTnLst>
                    </p:cTn>
                  </p:par>
                  <p:par>
                    <p:cTn id="14" fill="hold">
                      <p:stCondLst>
                        <p:cond delay="indefinite"/>
                      </p:stCondLst>
                      <p:childTnLst>
                        <p:par>
                          <p:cTn id="15" fill="hold">
                            <p:stCondLst>
                              <p:cond delay="0"/>
                            </p:stCondLst>
                            <p:childTnLst>
                              <p:par>
                                <p:cTn id="16" presetID="52" presetClass="entr" presetSubtype="0" fill="hold" nodeType="clickEffect">
                                  <p:stCondLst>
                                    <p:cond delay="0"/>
                                  </p:stCondLst>
                                  <p:childTnLst>
                                    <p:set>
                                      <p:cBhvr>
                                        <p:cTn id="17" dur="1" fill="hold">
                                          <p:stCondLst>
                                            <p:cond delay="0"/>
                                          </p:stCondLst>
                                        </p:cTn>
                                        <p:tgtEl>
                                          <p:spTgt spid="16386"/>
                                        </p:tgtEl>
                                        <p:attrNameLst>
                                          <p:attrName>style.visibility</p:attrName>
                                        </p:attrNameLst>
                                      </p:cBhvr>
                                      <p:to>
                                        <p:strVal val="visible"/>
                                      </p:to>
                                    </p:set>
                                    <p:animScale>
                                      <p:cBhvr>
                                        <p:cTn id="18" dur="1000" decel="50000" fill="hold">
                                          <p:stCondLst>
                                            <p:cond delay="0"/>
                                          </p:stCondLst>
                                        </p:cTn>
                                        <p:tgtEl>
                                          <p:spTgt spid="1638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1000" decel="50000" fill="hold">
                                          <p:stCondLst>
                                            <p:cond delay="0"/>
                                          </p:stCondLst>
                                        </p:cTn>
                                        <p:tgtEl>
                                          <p:spTgt spid="16386"/>
                                        </p:tgtEl>
                                        <p:attrNameLst>
                                          <p:attrName>ppt_x</p:attrName>
                                          <p:attrName>ppt_y</p:attrName>
                                        </p:attrNameLst>
                                      </p:cBhvr>
                                    </p:animMotion>
                                    <p:animEffect transition="in" filter="fade">
                                      <p:cBhvr>
                                        <p:cTn id="20" dur="1000"/>
                                        <p:tgtEl>
                                          <p:spTgt spid="16386"/>
                                        </p:tgtEl>
                                      </p:cBhvr>
                                    </p:animEffect>
                                  </p:childTnLst>
                                </p:cTn>
                              </p:par>
                            </p:childTnLst>
                          </p:cTn>
                        </p:par>
                      </p:childTnLst>
                    </p:cTn>
                  </p:par>
                  <p:par>
                    <p:cTn id="21" fill="hold">
                      <p:stCondLst>
                        <p:cond delay="indefinite"/>
                      </p:stCondLst>
                      <p:childTnLst>
                        <p:par>
                          <p:cTn id="22" fill="hold">
                            <p:stCondLst>
                              <p:cond delay="0"/>
                            </p:stCondLst>
                            <p:childTnLst>
                              <p:par>
                                <p:cTn id="23" presetID="52"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Scale>
                                      <p:cBhvr>
                                        <p:cTn id="25"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4"/>
                                        </p:tgtEl>
                                        <p:attrNameLst>
                                          <p:attrName>ppt_x</p:attrName>
                                          <p:attrName>ppt_y</p:attrName>
                                        </p:attrNameLst>
                                      </p:cBhvr>
                                    </p:animMotion>
                                    <p:animEffect transition="in" filter="fade">
                                      <p:cBhvr>
                                        <p:cTn id="27" dur="10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39" presetClass="entr" presetSubtype="0" accel="10000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500" fill="hold"/>
                                        <p:tgtEl>
                                          <p:spTgt spid="8"/>
                                        </p:tgtEl>
                                        <p:attrNameLst>
                                          <p:attrName>ppt_h</p:attrName>
                                        </p:attrNameLst>
                                      </p:cBhvr>
                                      <p:tavLst>
                                        <p:tav tm="0">
                                          <p:val>
                                            <p:strVal val="#ppt_h/20"/>
                                          </p:val>
                                        </p:tav>
                                        <p:tav tm="50000">
                                          <p:val>
                                            <p:strVal val="#ppt_h/20"/>
                                          </p:val>
                                        </p:tav>
                                        <p:tav tm="100000">
                                          <p:val>
                                            <p:strVal val="#ppt_h"/>
                                          </p:val>
                                        </p:tav>
                                      </p:tavLst>
                                    </p:anim>
                                    <p:anim calcmode="lin" valueType="num">
                                      <p:cBhvr>
                                        <p:cTn id="33" dur="500" fill="hold"/>
                                        <p:tgtEl>
                                          <p:spTgt spid="8"/>
                                        </p:tgtEl>
                                        <p:attrNameLst>
                                          <p:attrName>ppt_w</p:attrName>
                                        </p:attrNameLst>
                                      </p:cBhvr>
                                      <p:tavLst>
                                        <p:tav tm="0">
                                          <p:val>
                                            <p:strVal val="#ppt_w+.3"/>
                                          </p:val>
                                        </p:tav>
                                        <p:tav tm="50000">
                                          <p:val>
                                            <p:strVal val="#ppt_w+.3"/>
                                          </p:val>
                                        </p:tav>
                                        <p:tav tm="100000">
                                          <p:val>
                                            <p:strVal val="#ppt_w"/>
                                          </p:val>
                                        </p:tav>
                                      </p:tavLst>
                                    </p:anim>
                                    <p:anim calcmode="lin" valueType="num">
                                      <p:cBhvr>
                                        <p:cTn id="34" dur="500" fill="hold"/>
                                        <p:tgtEl>
                                          <p:spTgt spid="8"/>
                                        </p:tgtEl>
                                        <p:attrNameLst>
                                          <p:attrName>ppt_x</p:attrName>
                                        </p:attrNameLst>
                                      </p:cBhvr>
                                      <p:tavLst>
                                        <p:tav tm="0">
                                          <p:val>
                                            <p:strVal val="#ppt_x-.3"/>
                                          </p:val>
                                        </p:tav>
                                        <p:tav tm="50000">
                                          <p:val>
                                            <p:strVal val="#ppt_x"/>
                                          </p:val>
                                        </p:tav>
                                        <p:tav tm="100000">
                                          <p:val>
                                            <p:strVal val="#ppt_x"/>
                                          </p:val>
                                        </p:tav>
                                      </p:tavLst>
                                    </p:anim>
                                    <p:anim calcmode="lin" valueType="num">
                                      <p:cBhvr>
                                        <p:cTn id="35"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39" presetClass="entr" presetSubtype="0" accel="10000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p:cTn id="40"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41"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42"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43"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0.gstatic.com/images?q=tbn:ANd9GcRqEM6cjMtvDhR3Jl7vcpdxQXNOcG0GpIHbjkH2p0CrJEjrtixX"/>
          <p:cNvPicPr>
            <a:picLocks noChangeAspect="1" noChangeArrowheads="1"/>
          </p:cNvPicPr>
          <p:nvPr/>
        </p:nvPicPr>
        <p:blipFill>
          <a:blip r:embed="rId2" cstate="print"/>
          <a:srcRect/>
          <a:stretch>
            <a:fillRect/>
          </a:stretch>
        </p:blipFill>
        <p:spPr bwMode="auto">
          <a:xfrm>
            <a:off x="0" y="0"/>
            <a:ext cx="9443209" cy="6858000"/>
          </a:xfrm>
          <a:prstGeom prst="rect">
            <a:avLst/>
          </a:prstGeom>
          <a:solidFill>
            <a:schemeClr val="bg2">
              <a:lumMod val="90000"/>
            </a:schemeClr>
          </a:solidFill>
        </p:spPr>
      </p:pic>
      <p:sp>
        <p:nvSpPr>
          <p:cNvPr id="2" name="TextBox 1"/>
          <p:cNvSpPr txBox="1"/>
          <p:nvPr/>
        </p:nvSpPr>
        <p:spPr>
          <a:xfrm>
            <a:off x="1187624" y="692696"/>
            <a:ext cx="6552728" cy="584775"/>
          </a:xfrm>
          <a:prstGeom prst="rect">
            <a:avLst/>
          </a:prstGeom>
          <a:noFill/>
        </p:spPr>
        <p:txBody>
          <a:bodyPr wrap="square" rtlCol="1">
            <a:spAutoFit/>
          </a:bodyPr>
          <a:lstStyle/>
          <a:p>
            <a:pPr>
              <a:buFont typeface="Arial" pitchFamily="34" charset="0"/>
              <a:buChar char="•"/>
            </a:pPr>
            <a:r>
              <a:rPr lang="he-IL"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רומן מסע</a:t>
            </a:r>
            <a:endParaRPr lang="he-IL"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TextBox 2"/>
          <p:cNvSpPr txBox="1"/>
          <p:nvPr/>
        </p:nvSpPr>
        <p:spPr>
          <a:xfrm>
            <a:off x="1043608" y="1196752"/>
            <a:ext cx="7704856" cy="2154436"/>
          </a:xfrm>
          <a:prstGeom prst="rect">
            <a:avLst/>
          </a:prstGeom>
          <a:noFill/>
        </p:spPr>
        <p:txBody>
          <a:bodyPr wrap="square" rtlCol="1">
            <a:spAutoFit/>
          </a:bodyPr>
          <a:lstStyle/>
          <a:p>
            <a:r>
              <a:rPr lang="he-IL" b="1" dirty="0"/>
              <a:t> </a:t>
            </a:r>
            <a:r>
              <a:rPr lang="he-IL" dirty="0"/>
              <a:t/>
            </a:r>
            <a:br>
              <a:rPr lang="he-IL" dirty="0"/>
            </a:br>
            <a:r>
              <a:rPr lang="he-IL" sz="2000" b="1" dirty="0" smtClean="0">
                <a:solidFill>
                  <a:schemeClr val="accent3">
                    <a:lumMod val="75000"/>
                  </a:schemeClr>
                </a:solidFill>
              </a:rPr>
              <a:t>ספר מסע הוא ספר שבו מתרחש מסע חיצוני - יציאה מנקודה מסוימת והגעה לנקודת אחרת (במקרים רבים ההגעה לנקודה האחרת היא חזרה למקום היציאה), ובמקביל לו מתרחש מסע פנימי אל גילוי העצמי ואל יצירת שינוי בחייו של הגיבור</a:t>
            </a:r>
            <a:r>
              <a:rPr lang="he-IL" sz="2000" b="1" dirty="0" smtClean="0"/>
              <a:t>.</a:t>
            </a:r>
            <a:r>
              <a:rPr lang="he-IL" dirty="0" smtClean="0"/>
              <a:t/>
            </a:r>
            <a:br>
              <a:rPr lang="he-IL" dirty="0" smtClean="0"/>
            </a:br>
            <a:r>
              <a:rPr lang="he-IL" dirty="0" smtClean="0"/>
              <a:t/>
            </a:r>
            <a:br>
              <a:rPr lang="he-IL" dirty="0" smtClean="0"/>
            </a:br>
            <a:endParaRPr lang="he-IL" dirty="0"/>
          </a:p>
        </p:txBody>
      </p:sp>
      <p:sp>
        <p:nvSpPr>
          <p:cNvPr id="4" name="TextBox 3"/>
          <p:cNvSpPr txBox="1"/>
          <p:nvPr/>
        </p:nvSpPr>
        <p:spPr>
          <a:xfrm>
            <a:off x="2015208" y="2924944"/>
            <a:ext cx="7128792" cy="646331"/>
          </a:xfrm>
          <a:prstGeom prst="rect">
            <a:avLst/>
          </a:prstGeom>
          <a:noFill/>
        </p:spPr>
        <p:txBody>
          <a:bodyPr wrap="square" rtlCol="1">
            <a:spAutoFit/>
          </a:bodyPr>
          <a:lstStyle/>
          <a:p>
            <a:r>
              <a:rPr lang="he-IL" b="1" dirty="0" smtClean="0"/>
              <a:t>מסע של מי?</a:t>
            </a:r>
          </a:p>
          <a:p>
            <a:endParaRPr lang="he-IL" dirty="0"/>
          </a:p>
        </p:txBody>
      </p:sp>
      <p:sp>
        <p:nvSpPr>
          <p:cNvPr id="5" name="TextBox 4"/>
          <p:cNvSpPr txBox="1"/>
          <p:nvPr/>
        </p:nvSpPr>
        <p:spPr>
          <a:xfrm>
            <a:off x="1043608" y="3501008"/>
            <a:ext cx="7344816" cy="2185214"/>
          </a:xfrm>
          <a:prstGeom prst="rect">
            <a:avLst/>
          </a:prstGeom>
          <a:noFill/>
        </p:spPr>
        <p:txBody>
          <a:bodyPr wrap="square" rtlCol="1">
            <a:spAutoFit/>
          </a:bodyPr>
          <a:lstStyle/>
          <a:p>
            <a:pPr>
              <a:buFont typeface="Arial" pitchFamily="34" charset="0"/>
              <a:buChar char="•"/>
            </a:pPr>
            <a:r>
              <a:rPr lang="he-IL" b="1" dirty="0" err="1" smtClean="0"/>
              <a:t>תיאודורה</a:t>
            </a:r>
            <a:r>
              <a:rPr lang="he-IL" b="1" dirty="0" smtClean="0"/>
              <a:t>- </a:t>
            </a:r>
            <a:r>
              <a:rPr lang="he-IL" sz="2000" dirty="0" smtClean="0">
                <a:solidFill>
                  <a:srgbClr val="FF0000"/>
                </a:solidFill>
              </a:rPr>
              <a:t>מסע מיוון לא"י, כניסה למנזר בירושלים ומשם מסע תודעתי בלבד באמצעות ספרים ואנשים</a:t>
            </a:r>
          </a:p>
          <a:p>
            <a:endParaRPr lang="he-IL" dirty="0" smtClean="0">
              <a:solidFill>
                <a:srgbClr val="FF0000"/>
              </a:solidFill>
            </a:endParaRPr>
          </a:p>
          <a:p>
            <a:pPr>
              <a:buFont typeface="Arial" pitchFamily="34" charset="0"/>
              <a:buChar char="•"/>
            </a:pPr>
            <a:r>
              <a:rPr lang="he-IL" b="1" dirty="0" smtClean="0"/>
              <a:t>תמר- </a:t>
            </a:r>
            <a:r>
              <a:rPr lang="he-IL" sz="2000" dirty="0" smtClean="0">
                <a:solidFill>
                  <a:schemeClr val="accent3"/>
                </a:solidFill>
              </a:rPr>
              <a:t>מסע בעקבות שי, מסע במרחב אך גם מסע פנימי, ברור עצמי</a:t>
            </a:r>
          </a:p>
          <a:p>
            <a:endParaRPr lang="he-IL" dirty="0" smtClean="0">
              <a:solidFill>
                <a:schemeClr val="accent3"/>
              </a:solidFill>
            </a:endParaRPr>
          </a:p>
          <a:p>
            <a:pPr>
              <a:buFont typeface="Arial" pitchFamily="34" charset="0"/>
              <a:buChar char="•"/>
            </a:pPr>
            <a:r>
              <a:rPr lang="he-IL" b="1" dirty="0" smtClean="0"/>
              <a:t>אסף- </a:t>
            </a:r>
            <a:r>
              <a:rPr lang="he-IL" sz="2000" dirty="0" smtClean="0">
                <a:solidFill>
                  <a:srgbClr val="002060"/>
                </a:solidFill>
              </a:rPr>
              <a:t>מסע בעקבות תמר באמצעות הריצה אחרי </a:t>
            </a:r>
            <a:r>
              <a:rPr lang="he-IL" sz="2000" dirty="0" err="1" smtClean="0">
                <a:solidFill>
                  <a:srgbClr val="002060"/>
                </a:solidFill>
              </a:rPr>
              <a:t>דינקה</a:t>
            </a:r>
            <a:r>
              <a:rPr lang="he-IL" sz="2000" dirty="0" smtClean="0">
                <a:solidFill>
                  <a:srgbClr val="002060"/>
                </a:solidFill>
              </a:rPr>
              <a:t> ברחובות ירושלים אך גם מסע ברור פנימי של התבגרות.</a:t>
            </a:r>
            <a:endParaRPr lang="he-IL" sz="20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mph" presetSubtype="0" fill="hold" grpId="1" nodeType="clickEffect">
                                  <p:stCondLst>
                                    <p:cond delay="0"/>
                                  </p:stCondLst>
                                  <p:iterate type="lt">
                                    <p:tmPct val="0"/>
                                  </p:iterate>
                                  <p:childTnLst>
                                    <p:animClr clrSpc="rgb" dir="cw">
                                      <p:cBhvr override="childStyle">
                                        <p:cTn id="15" dur="1900" fill="hold">
                                          <p:stCondLst>
                                            <p:cond delay="100"/>
                                          </p:stCondLst>
                                        </p:cTn>
                                        <p:tgtEl>
                                          <p:spTgt spid="2"/>
                                        </p:tgtEl>
                                        <p:attrNameLst>
                                          <p:attrName>style.color</p:attrName>
                                        </p:attrNameLst>
                                      </p:cBhvr>
                                      <p:to>
                                        <a:schemeClr val="accent2"/>
                                      </p:to>
                                    </p:animClr>
                                    <p:animClr clrSpc="rgb" dir="cw">
                                      <p:cBhvr>
                                        <p:cTn id="16" dur="1900" fill="hold">
                                          <p:stCondLst>
                                            <p:cond delay="100"/>
                                          </p:stCondLst>
                                        </p:cTn>
                                        <p:tgtEl>
                                          <p:spTgt spid="2"/>
                                        </p:tgtEl>
                                        <p:attrNameLst>
                                          <p:attrName>fillColor</p:attrName>
                                        </p:attrNameLst>
                                      </p:cBhvr>
                                      <p:to>
                                        <a:schemeClr val="accent2"/>
                                      </p:to>
                                    </p:animClr>
                                    <p:set>
                                      <p:cBhvr>
                                        <p:cTn id="17" dur="1900" fill="hold">
                                          <p:stCondLst>
                                            <p:cond delay="100"/>
                                          </p:stCondLst>
                                        </p:cTn>
                                        <p:tgtEl>
                                          <p:spTgt spid="2"/>
                                        </p:tgtEl>
                                        <p:attrNameLst>
                                          <p:attrName>fill.type</p:attrName>
                                        </p:attrNameLst>
                                      </p:cBhvr>
                                      <p:to>
                                        <p:strVal val="solid"/>
                                      </p:to>
                                    </p:set>
                                    <p:set>
                                      <p:cBhvr>
                                        <p:cTn id="18" dur="1900" fill="hold">
                                          <p:stCondLst>
                                            <p:cond delay="100"/>
                                          </p:stCondLst>
                                        </p:cTn>
                                        <p:tgtEl>
                                          <p:spTgt spid="2"/>
                                        </p:tgtEl>
                                        <p:attrNameLst>
                                          <p:attrName>fill.on</p:attrName>
                                        </p:attrNameLst>
                                      </p:cBhvr>
                                      <p:to>
                                        <p:strVal val="true"/>
                                      </p:to>
                                    </p:set>
                                    <p:animScale>
                                      <p:cBhvr>
                                        <p:cTn id="19" dur="200" fill="hold">
                                          <p:stCondLst>
                                            <p:cond delay="0"/>
                                          </p:stCondLst>
                                        </p:cTn>
                                        <p:tgtEl>
                                          <p:spTgt spid="2"/>
                                        </p:tgtEl>
                                      </p:cBhvr>
                                      <p:from x="100000" y="100000"/>
                                      <p:to x="100000" y="5000"/>
                                    </p:animScale>
                                    <p:animScale>
                                      <p:cBhvr>
                                        <p:cTn id="20" dur="200" fill="hold">
                                          <p:stCondLst>
                                            <p:cond delay="200"/>
                                          </p:stCondLst>
                                        </p:cTn>
                                        <p:tgtEl>
                                          <p:spTgt spid="2"/>
                                        </p:tgtEl>
                                      </p:cBhvr>
                                      <p:from x="100000" y="5000"/>
                                      <p:to x="120000" y="150000"/>
                                    </p:animScale>
                                    <p:animScale>
                                      <p:cBhvr>
                                        <p:cTn id="21" dur="600" fill="hold">
                                          <p:stCondLst>
                                            <p:cond delay="1400"/>
                                          </p:stCondLst>
                                        </p:cTn>
                                        <p:tgtEl>
                                          <p:spTgt spid="2"/>
                                        </p:tgtEl>
                                      </p:cBhvr>
                                      <p:to x="120000" y="150000"/>
                                    </p:animScale>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linds(horizontal)">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blinds(horizontal)">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linds(horizontal)">
                                      <p:cBhvr>
                                        <p:cTn id="3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2400000" scaled="0"/>
        </a:gradFill>
        <a:effectLst/>
      </p:bgPr>
    </p:bg>
    <p:spTree>
      <p:nvGrpSpPr>
        <p:cNvPr id="1" name=""/>
        <p:cNvGrpSpPr/>
        <p:nvPr/>
      </p:nvGrpSpPr>
      <p:grpSpPr>
        <a:xfrm>
          <a:off x="0" y="0"/>
          <a:ext cx="0" cy="0"/>
          <a:chOff x="0" y="0"/>
          <a:chExt cx="0" cy="0"/>
        </a:xfrm>
      </p:grpSpPr>
      <p:sp>
        <p:nvSpPr>
          <p:cNvPr id="2" name="TextBox 1"/>
          <p:cNvSpPr txBox="1"/>
          <p:nvPr/>
        </p:nvSpPr>
        <p:spPr>
          <a:xfrm>
            <a:off x="2339752" y="476672"/>
            <a:ext cx="5976664" cy="646331"/>
          </a:xfrm>
          <a:prstGeom prst="rect">
            <a:avLst/>
          </a:prstGeom>
          <a:solidFill>
            <a:schemeClr val="accent3">
              <a:lumMod val="50000"/>
            </a:schemeClr>
          </a:solidFill>
        </p:spPr>
        <p:txBody>
          <a:bodyPr wrap="square" rtlCol="1">
            <a:spAutoFit/>
          </a:bodyPr>
          <a:lstStyle/>
          <a:p>
            <a:pPr>
              <a:buFont typeface="Arial" pitchFamily="34" charset="0"/>
              <a:buChar char="•"/>
            </a:pPr>
            <a:r>
              <a:rPr lang="he-IL" sz="3600" b="1" dirty="0" smtClean="0">
                <a:ln w="18000">
                  <a:solidFill>
                    <a:schemeClr val="accent2">
                      <a:satMod val="140000"/>
                    </a:schemeClr>
                  </a:solidFill>
                  <a:prstDash val="solid"/>
                  <a:miter lim="800000"/>
                </a:ln>
                <a:solidFill>
                  <a:schemeClr val="accent3">
                    <a:lumMod val="60000"/>
                    <a:lumOff val="40000"/>
                  </a:schemeClr>
                </a:solidFill>
                <a:effectLst>
                  <a:outerShdw blurRad="25500" dist="23000" dir="7020000" algn="tl">
                    <a:srgbClr val="000000">
                      <a:alpha val="50000"/>
                    </a:srgbClr>
                  </a:outerShdw>
                </a:effectLst>
              </a:rPr>
              <a:t>רומן חניכה</a:t>
            </a:r>
            <a:endParaRPr lang="he-IL" sz="3600" b="1" dirty="0">
              <a:ln w="18000">
                <a:solidFill>
                  <a:schemeClr val="accent2">
                    <a:satMod val="140000"/>
                  </a:schemeClr>
                </a:solidFill>
                <a:prstDash val="solid"/>
                <a:miter lim="800000"/>
              </a:ln>
              <a:solidFill>
                <a:schemeClr val="accent3">
                  <a:lumMod val="60000"/>
                  <a:lumOff val="40000"/>
                </a:schemeClr>
              </a:solidFill>
              <a:effectLst>
                <a:outerShdw blurRad="25500" dist="23000" dir="7020000" algn="tl">
                  <a:srgbClr val="000000">
                    <a:alpha val="50000"/>
                  </a:srgbClr>
                </a:outerShdw>
              </a:effectLst>
            </a:endParaRPr>
          </a:p>
        </p:txBody>
      </p:sp>
      <p:sp>
        <p:nvSpPr>
          <p:cNvPr id="3" name="TextBox 2"/>
          <p:cNvSpPr txBox="1"/>
          <p:nvPr/>
        </p:nvSpPr>
        <p:spPr>
          <a:xfrm>
            <a:off x="683568" y="1412776"/>
            <a:ext cx="7632848" cy="4678204"/>
          </a:xfrm>
          <a:prstGeom prst="rect">
            <a:avLst/>
          </a:prstGeom>
          <a:noFill/>
        </p:spPr>
        <p:txBody>
          <a:bodyPr wrap="square" rtlCol="1">
            <a:spAutoFit/>
          </a:bodyPr>
          <a:lstStyle/>
          <a:p>
            <a:r>
              <a:rPr lang="he-IL" sz="2800" dirty="0" smtClean="0"/>
              <a:t>מאפייני רומן חניכה:</a:t>
            </a:r>
          </a:p>
          <a:p>
            <a:pPr>
              <a:buFont typeface="Arial" pitchFamily="34" charset="0"/>
              <a:buChar char="•"/>
            </a:pPr>
            <a:r>
              <a:rPr lang="he-IL" sz="2800" dirty="0" smtClean="0"/>
              <a:t>הגיבור חווה מעבר ותהליך. עזיבת המצב הקיים ומציאת מקור חיים שיביא למצב אחר, עשיר או בוגר יותר, ושיבה אל המקור ממנו יצא עם הידע החדש שצבר.</a:t>
            </a:r>
          </a:p>
          <a:p>
            <a:pPr>
              <a:buFont typeface="Arial" pitchFamily="34" charset="0"/>
              <a:buChar char="•"/>
            </a:pPr>
            <a:r>
              <a:rPr lang="he-IL" sz="2800" dirty="0" smtClean="0"/>
              <a:t>הגיבור עובר שורה של התנסויות קשות ויוצא מהן אחר. זוכה במעמד קיומי שונה מזה שהיה לו טרם חניכתו.</a:t>
            </a:r>
          </a:p>
          <a:p>
            <a:pPr>
              <a:buFont typeface="Arial" pitchFamily="34" charset="0"/>
              <a:buChar char="•"/>
            </a:pPr>
            <a:r>
              <a:rPr lang="he-IL" sz="2800" dirty="0" smtClean="0"/>
              <a:t>ההדרכה או פעולת החונכות מתבצעת על ידי דמות מבוגרת יותר ומנוסה יותר.</a:t>
            </a:r>
          </a:p>
          <a:p>
            <a:pPr>
              <a:buFont typeface="Arial" pitchFamily="34" charset="0"/>
              <a:buChar char="•"/>
            </a:pPr>
            <a:endParaRPr lang="he-I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8" presetClass="entr" presetSubtype="0" accel="10000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3000" fill="hold"/>
                                        <p:tgtEl>
                                          <p:spTgt spid="3"/>
                                        </p:tgtEl>
                                        <p:attrNameLst>
                                          <p:attrName>ppt_w</p:attrName>
                                        </p:attrNameLst>
                                      </p:cBhvr>
                                      <p:tavLst>
                                        <p:tav tm="0">
                                          <p:val>
                                            <p:strVal val="#ppt_w*2.5"/>
                                          </p:val>
                                        </p:tav>
                                        <p:tav tm="100000">
                                          <p:val>
                                            <p:strVal val="#ppt_w"/>
                                          </p:val>
                                        </p:tav>
                                      </p:tavLst>
                                    </p:anim>
                                    <p:anim calcmode="lin" valueType="num">
                                      <p:cBhvr>
                                        <p:cTn id="15" dur="3000" fill="hold"/>
                                        <p:tgtEl>
                                          <p:spTgt spid="3"/>
                                        </p:tgtEl>
                                        <p:attrNameLst>
                                          <p:attrName>ppt_h</p:attrName>
                                        </p:attrNameLst>
                                      </p:cBhvr>
                                      <p:tavLst>
                                        <p:tav tm="0">
                                          <p:val>
                                            <p:strVal val="#ppt_h*0.01"/>
                                          </p:val>
                                        </p:tav>
                                        <p:tav tm="100000">
                                          <p:val>
                                            <p:strVal val="#ppt_h"/>
                                          </p:val>
                                        </p:tav>
                                      </p:tavLst>
                                    </p:anim>
                                    <p:anim calcmode="lin" valueType="num">
                                      <p:cBhvr>
                                        <p:cTn id="16" dur="3000" fill="hold"/>
                                        <p:tgtEl>
                                          <p:spTgt spid="3"/>
                                        </p:tgtEl>
                                        <p:attrNameLst>
                                          <p:attrName>ppt_x</p:attrName>
                                        </p:attrNameLst>
                                      </p:cBhvr>
                                      <p:tavLst>
                                        <p:tav tm="0">
                                          <p:val>
                                            <p:strVal val="#ppt_x"/>
                                          </p:val>
                                        </p:tav>
                                        <p:tav tm="100000">
                                          <p:val>
                                            <p:strVal val="#ppt_x"/>
                                          </p:val>
                                        </p:tav>
                                      </p:tavLst>
                                    </p:anim>
                                    <p:anim calcmode="lin" valueType="num">
                                      <p:cBhvr>
                                        <p:cTn id="17" dur="3000" fill="hold"/>
                                        <p:tgtEl>
                                          <p:spTgt spid="3"/>
                                        </p:tgtEl>
                                        <p:attrNameLst>
                                          <p:attrName>ppt_y</p:attrName>
                                        </p:attrNameLst>
                                      </p:cBhvr>
                                      <p:tavLst>
                                        <p:tav tm="0">
                                          <p:val>
                                            <p:strVal val="#ppt_h+1"/>
                                          </p:val>
                                        </p:tav>
                                        <p:tav tm="100000">
                                          <p:val>
                                            <p:strVal val="#ppt_y"/>
                                          </p:val>
                                        </p:tav>
                                      </p:tavLst>
                                    </p:anim>
                                    <p:animEffect transition="in" filter="fade">
                                      <p:cBhvr>
                                        <p:cTn id="18" dur="3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1547664" y="476672"/>
            <a:ext cx="5688632" cy="584775"/>
          </a:xfrm>
          <a:prstGeom prst="rect">
            <a:avLst/>
          </a:prstGeom>
          <a:noFill/>
        </p:spPr>
        <p:txBody>
          <a:bodyPr wrap="square" rtlCol="1">
            <a:spAutoFit/>
          </a:bodyPr>
          <a:lstStyle/>
          <a:p>
            <a:r>
              <a:rPr lang="he-IL" sz="3200" dirty="0" smtClean="0">
                <a:solidFill>
                  <a:schemeClr val="accent2">
                    <a:lumMod val="75000"/>
                  </a:schemeClr>
                </a:solidFill>
              </a:rPr>
              <a:t>מי עובר חניכה?</a:t>
            </a:r>
            <a:endParaRPr lang="he-IL" sz="3200" dirty="0">
              <a:solidFill>
                <a:schemeClr val="accent2">
                  <a:lumMod val="75000"/>
                </a:schemeClr>
              </a:solidFill>
            </a:endParaRPr>
          </a:p>
        </p:txBody>
      </p:sp>
      <p:sp>
        <p:nvSpPr>
          <p:cNvPr id="3" name="TextBox 2"/>
          <p:cNvSpPr txBox="1"/>
          <p:nvPr/>
        </p:nvSpPr>
        <p:spPr>
          <a:xfrm>
            <a:off x="683568" y="1268760"/>
            <a:ext cx="8064896" cy="5139869"/>
          </a:xfrm>
          <a:prstGeom prst="rect">
            <a:avLst/>
          </a:prstGeom>
          <a:noFill/>
        </p:spPr>
        <p:txBody>
          <a:bodyPr wrap="square" rtlCol="1">
            <a:spAutoFit/>
          </a:bodyPr>
          <a:lstStyle/>
          <a:p>
            <a:pPr>
              <a:buFont typeface="Arial" pitchFamily="34" charset="0"/>
              <a:buChar char="•"/>
            </a:pPr>
            <a:r>
              <a:rPr lang="he-IL" sz="2000" dirty="0" smtClean="0"/>
              <a:t>תהליך החניכה של תמר-</a:t>
            </a:r>
          </a:p>
          <a:p>
            <a:r>
              <a:rPr lang="he-IL" sz="2000" dirty="0" smtClean="0"/>
              <a:t>תמר מתגלה בעלילה החיצונית כנערה פעילה, יוזמת ומבצעת. למתבונן מן הצד היא נראית בוגרת, מוכשרת ובעלת ביטחון עצמי רב, אך למעשה היא מתארת את עצמה כאדם בעל דימוי עצמי נמוך. היא רואה את עצמה כאדם פחדן, כחסרת יכולת ליצור קשר חברתי ממשי, כמבולבלת, נטולת אמביציה ומפונקת.</a:t>
            </a:r>
          </a:p>
          <a:p>
            <a:r>
              <a:rPr lang="he-IL" dirty="0" smtClean="0"/>
              <a:t>דוגמא</a:t>
            </a:r>
            <a:r>
              <a:rPr lang="he-IL" dirty="0" smtClean="0">
                <a:cs typeface="BN Anna Bold" pitchFamily="2" charset="-79"/>
              </a:rPr>
              <a:t>:"...אולי זאת סתם הרתיעה שלה מזרים, לחשו המחשבות שלה, ואולי זה מה שהיא תמיד, הקושי הארור להתחבר, למהול את עצמה באחרים. להתפשר אתם על שפה משותפת.... האמת שזאת סתם עליבות נפש. מה את חושבת שאני לא רוצה? אבל ככה עשו אותי, לא מצליחה באמת להתחבר לאף אחד...בסוף </a:t>
            </a:r>
            <a:r>
              <a:rPr lang="he-IL" dirty="0" err="1" smtClean="0">
                <a:cs typeface="BN Anna Bold" pitchFamily="2" charset="-79"/>
              </a:rPr>
              <a:t>הכל</a:t>
            </a:r>
            <a:r>
              <a:rPr lang="he-IL" dirty="0" smtClean="0">
                <a:cs typeface="BN Anna Bold" pitchFamily="2" charset="-79"/>
              </a:rPr>
              <a:t> מתפרק לי, חוזר לאפס. משפחה, חברים, </a:t>
            </a:r>
            <a:r>
              <a:rPr lang="he-IL" dirty="0" err="1" smtClean="0">
                <a:cs typeface="BN Anna Bold" pitchFamily="2" charset="-79"/>
              </a:rPr>
              <a:t>הכל</a:t>
            </a:r>
            <a:r>
              <a:rPr lang="he-IL" dirty="0" smtClean="0">
                <a:cs typeface="BN Anna Bold" pitchFamily="2" charset="-79"/>
              </a:rPr>
              <a:t>". [96)</a:t>
            </a:r>
          </a:p>
          <a:p>
            <a:r>
              <a:rPr lang="he-IL" dirty="0" smtClean="0"/>
              <a:t> </a:t>
            </a:r>
            <a:r>
              <a:rPr lang="he-IL" sz="2000" dirty="0" smtClean="0"/>
              <a:t>במהלך העלילה היא הולכת וצומחת, מתבגרת ומוציאה מן הכוח אל הפועל את היכולות שלה ואת התוכניות שתכננה לפרטי פרטים. </a:t>
            </a:r>
          </a:p>
          <a:p>
            <a:r>
              <a:rPr lang="he-IL" sz="2000" u="sng" dirty="0" smtClean="0"/>
              <a:t>תמר היא אכן גיבור העוזב את העולם שבו הוא נמצא ומגיע אל מחוז אחר ובלתי מוכר</a:t>
            </a:r>
            <a:r>
              <a:rPr lang="he-IL" sz="2000" dirty="0" smtClean="0"/>
              <a:t>. תמר מגלה  עיר שהיא למעשה ירושלים אחרת לחלוטין. </a:t>
            </a:r>
            <a:r>
              <a:rPr lang="he-IL" sz="2000" u="sng" dirty="0" smtClean="0"/>
              <a:t>כגיבור של רומן חניכה היא יורדת אל מעמקים ואל מקומות של תהומות, ובהם היא מגיעה לראיה ולתובנות שלא היו לה חודשיים לפני כן.</a:t>
            </a:r>
          </a:p>
          <a:p>
            <a:endParaRPr lang="he-I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8" presetClass="entr" presetSubtype="0" accel="10000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5000" fill="hold"/>
                                        <p:tgtEl>
                                          <p:spTgt spid="3"/>
                                        </p:tgtEl>
                                        <p:attrNameLst>
                                          <p:attrName>ppt_w</p:attrName>
                                        </p:attrNameLst>
                                      </p:cBhvr>
                                      <p:tavLst>
                                        <p:tav tm="0">
                                          <p:val>
                                            <p:strVal val="#ppt_w*2.5"/>
                                          </p:val>
                                        </p:tav>
                                        <p:tav tm="100000">
                                          <p:val>
                                            <p:strVal val="#ppt_w"/>
                                          </p:val>
                                        </p:tav>
                                      </p:tavLst>
                                    </p:anim>
                                    <p:anim calcmode="lin" valueType="num">
                                      <p:cBhvr>
                                        <p:cTn id="16" dur="5000" fill="hold"/>
                                        <p:tgtEl>
                                          <p:spTgt spid="3"/>
                                        </p:tgtEl>
                                        <p:attrNameLst>
                                          <p:attrName>ppt_h</p:attrName>
                                        </p:attrNameLst>
                                      </p:cBhvr>
                                      <p:tavLst>
                                        <p:tav tm="0">
                                          <p:val>
                                            <p:strVal val="#ppt_h*0.01"/>
                                          </p:val>
                                        </p:tav>
                                        <p:tav tm="100000">
                                          <p:val>
                                            <p:strVal val="#ppt_h"/>
                                          </p:val>
                                        </p:tav>
                                      </p:tavLst>
                                    </p:anim>
                                    <p:anim calcmode="lin" valueType="num">
                                      <p:cBhvr>
                                        <p:cTn id="17" dur="5000" fill="hold"/>
                                        <p:tgtEl>
                                          <p:spTgt spid="3"/>
                                        </p:tgtEl>
                                        <p:attrNameLst>
                                          <p:attrName>ppt_x</p:attrName>
                                        </p:attrNameLst>
                                      </p:cBhvr>
                                      <p:tavLst>
                                        <p:tav tm="0">
                                          <p:val>
                                            <p:strVal val="#ppt_x"/>
                                          </p:val>
                                        </p:tav>
                                        <p:tav tm="100000">
                                          <p:val>
                                            <p:strVal val="#ppt_x"/>
                                          </p:val>
                                        </p:tav>
                                      </p:tavLst>
                                    </p:anim>
                                    <p:anim calcmode="lin" valueType="num">
                                      <p:cBhvr>
                                        <p:cTn id="18" dur="5000" fill="hold"/>
                                        <p:tgtEl>
                                          <p:spTgt spid="3"/>
                                        </p:tgtEl>
                                        <p:attrNameLst>
                                          <p:attrName>ppt_y</p:attrName>
                                        </p:attrNameLst>
                                      </p:cBhvr>
                                      <p:tavLst>
                                        <p:tav tm="0">
                                          <p:val>
                                            <p:strVal val="#ppt_h+1"/>
                                          </p:val>
                                        </p:tav>
                                        <p:tav tm="100000">
                                          <p:val>
                                            <p:strVal val="#ppt_y"/>
                                          </p:val>
                                        </p:tav>
                                      </p:tavLst>
                                    </p:anim>
                                    <p:animEffect transition="in" filter="fade">
                                      <p:cBhvr>
                                        <p:cTn id="19" dur="5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683568" y="836712"/>
            <a:ext cx="7056784" cy="523220"/>
          </a:xfrm>
          <a:prstGeom prst="rect">
            <a:avLst/>
          </a:prstGeom>
          <a:noFill/>
        </p:spPr>
        <p:txBody>
          <a:bodyPr wrap="square" rtlCol="1">
            <a:spAutoFit/>
          </a:bodyPr>
          <a:lstStyle/>
          <a:p>
            <a:r>
              <a:rPr lang="he-IL" sz="2800" b="1" dirty="0" smtClean="0"/>
              <a:t>מיהם החונכים?</a:t>
            </a:r>
            <a:endParaRPr lang="he-IL" sz="2800" b="1" dirty="0"/>
          </a:p>
        </p:txBody>
      </p:sp>
      <p:sp>
        <p:nvSpPr>
          <p:cNvPr id="3" name="TextBox 2"/>
          <p:cNvSpPr txBox="1"/>
          <p:nvPr/>
        </p:nvSpPr>
        <p:spPr>
          <a:xfrm>
            <a:off x="323528" y="1340768"/>
            <a:ext cx="8208912" cy="4832092"/>
          </a:xfrm>
          <a:prstGeom prst="rect">
            <a:avLst/>
          </a:prstGeom>
          <a:noFill/>
        </p:spPr>
        <p:txBody>
          <a:bodyPr wrap="square" rtlCol="1">
            <a:spAutoFit/>
          </a:bodyPr>
          <a:lstStyle/>
          <a:p>
            <a:r>
              <a:rPr lang="he-IL" sz="2800" dirty="0" smtClean="0">
                <a:solidFill>
                  <a:srgbClr val="7030A0"/>
                </a:solidFill>
              </a:rPr>
              <a:t>בהיעדר דמויות הורים משמעותיות אצל תמר, </a:t>
            </a:r>
            <a:r>
              <a:rPr lang="he-IL" sz="2800" dirty="0" err="1" smtClean="0">
                <a:solidFill>
                  <a:srgbClr val="7030A0"/>
                </a:solidFill>
              </a:rPr>
              <a:t>תאודורה</a:t>
            </a:r>
            <a:r>
              <a:rPr lang="he-IL" sz="2800" dirty="0" smtClean="0">
                <a:solidFill>
                  <a:srgbClr val="7030A0"/>
                </a:solidFill>
              </a:rPr>
              <a:t> ולאה הופכות לחונכות שלה.</a:t>
            </a:r>
          </a:p>
          <a:p>
            <a:r>
              <a:rPr lang="he-IL" sz="2800" b="1" u="sng" dirty="0" err="1" smtClean="0">
                <a:solidFill>
                  <a:srgbClr val="7030A0"/>
                </a:solidFill>
              </a:rPr>
              <a:t>תאודורה</a:t>
            </a:r>
            <a:r>
              <a:rPr lang="he-IL" sz="2800" b="1" u="sng" dirty="0" smtClean="0">
                <a:solidFill>
                  <a:srgbClr val="7030A0"/>
                </a:solidFill>
              </a:rPr>
              <a:t>- </a:t>
            </a:r>
            <a:r>
              <a:rPr lang="he-IL" sz="2800" dirty="0" smtClean="0">
                <a:solidFill>
                  <a:srgbClr val="7030A0"/>
                </a:solidFill>
              </a:rPr>
              <a:t>מדריכה רוחנית של תמר, עוזרת לה להתבונן בעצמה ובחייה ולארגן את מערכות היחסים שלה עם עצמה ועם העולם.</a:t>
            </a:r>
          </a:p>
          <a:p>
            <a:r>
              <a:rPr lang="he-IL" sz="2800" dirty="0" smtClean="0">
                <a:solidFill>
                  <a:srgbClr val="7030A0"/>
                </a:solidFill>
              </a:rPr>
              <a:t>(תמר אף היא חונכת את </a:t>
            </a:r>
            <a:r>
              <a:rPr lang="he-IL" sz="2800" dirty="0" err="1" smtClean="0">
                <a:solidFill>
                  <a:srgbClr val="7030A0"/>
                </a:solidFill>
              </a:rPr>
              <a:t>תיאודורה</a:t>
            </a:r>
            <a:r>
              <a:rPr lang="he-IL" sz="2800" dirty="0" smtClean="0">
                <a:solidFill>
                  <a:srgbClr val="7030A0"/>
                </a:solidFill>
              </a:rPr>
              <a:t> כשהיא מביאה אליה את העולם החיצוני)</a:t>
            </a:r>
          </a:p>
          <a:p>
            <a:r>
              <a:rPr lang="he-IL" sz="2800" b="1" u="sng" dirty="0" smtClean="0">
                <a:solidFill>
                  <a:srgbClr val="7030A0"/>
                </a:solidFill>
              </a:rPr>
              <a:t>לאה- </a:t>
            </a:r>
            <a:r>
              <a:rPr lang="he-IL" sz="2800" dirty="0" smtClean="0">
                <a:solidFill>
                  <a:srgbClr val="7030A0"/>
                </a:solidFill>
              </a:rPr>
              <a:t>מפגינה כלפי תמר חום אימהי, בעלת ניסיון חיים עשיר, יודעת לדבר עם תמר בגובה העיניים אך גם להזהירה מסכנות הנקרות בדרכה.לאה היא דמות חזקה ובלתי נכנעת המהווה מודל עבור תמר.</a:t>
            </a:r>
            <a:endParaRPr lang="he-IL" sz="2800"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dissolve">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ערכת נושא Office">
  <a:themeElements>
    <a:clrScheme name="עירוני">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אזרחי">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2199</TotalTime>
  <Words>1008</Words>
  <Application>Microsoft Office PowerPoint</Application>
  <PresentationFormat>‫הצגה על המסך (4:3)</PresentationFormat>
  <Paragraphs>76</Paragraphs>
  <Slides>16</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16</vt:i4>
      </vt:variant>
    </vt:vector>
  </HeadingPairs>
  <TitlesOfParts>
    <vt:vector size="21" baseType="lpstr">
      <vt:lpstr>Arial</vt:lpstr>
      <vt:lpstr>BN Anna Bold</vt:lpstr>
      <vt:lpstr>Calibri</vt:lpstr>
      <vt:lpstr>Times New Roman</vt:lpstr>
      <vt:lpstr>ערכת נושא Office</vt:lpstr>
      <vt:lpstr>מישהו לרוץ איתו/ דוד גרוסמן</vt:lpstr>
      <vt:lpstr>מצגת של PowerPoint</vt:lpstr>
      <vt:lpstr>לאיזה ז'אנר=סוגה שייך הספר?</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מסרים ברומן</vt:lpstr>
      <vt:lpstr>מצגת של PowerPoint</vt:lpstr>
      <vt:lpstr>מצגת של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מישהו לרוץ איתו/ דוד גרוסמן</dc:title>
  <dc:creator>  </dc:creator>
  <cp:lastModifiedBy>nili</cp:lastModifiedBy>
  <cp:revision>171</cp:revision>
  <dcterms:created xsi:type="dcterms:W3CDTF">2013-05-05T14:04:37Z</dcterms:created>
  <dcterms:modified xsi:type="dcterms:W3CDTF">2017-02-13T06:41:35Z</dcterms:modified>
</cp:coreProperties>
</file>